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Lst>
  <p:sldSz cx="18288000" cy="10287000"/>
  <p:notesSz cx="6858000" cy="9144000"/>
  <p:embeddedFontLst>
    <p:embeddedFont>
      <p:font typeface="Trebuchet MS Bold" charset="1" panose="020B0703020202020204"/>
      <p:regular r:id="rId50"/>
    </p:embeddedFont>
    <p:embeddedFont>
      <p:font typeface="Trebuchet MS" charset="1" panose="020B0603020202020204"/>
      <p:regular r:id="rId51"/>
    </p:embeddedFont>
    <p:embeddedFont>
      <p:font typeface="Trebuchet MS Bold Italics" charset="1" panose="020B0703020202090204"/>
      <p:regular r:id="rId5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font" Target="fonts/font50.fntdata"/><Relationship Id="rId55" Type="http://schemas.openxmlformats.org/officeDocument/2006/relationships/customXml" Target="../customXml/item3.xml"/><Relationship Id="rId7" Type="http://schemas.openxmlformats.org/officeDocument/2006/relationships/slide" Target="slides/slide2.xml"/><Relationship Id="rId16" Type="http://schemas.openxmlformats.org/officeDocument/2006/relationships/slide" Target="slides/slide11.xml"/><Relationship Id="rId2" Type="http://schemas.openxmlformats.org/officeDocument/2006/relationships/presProps" Target="presProps.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customXml" Target="../customXml/item1.xml"/><Relationship Id="rId5" Type="http://schemas.openxmlformats.org/officeDocument/2006/relationships/tableStyles" Target="tableStyle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font" Target="fonts/font52.fntdata"/><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 Type="http://schemas.openxmlformats.org/officeDocument/2006/relationships/theme" Target="theme/theme1.xml"/><Relationship Id="rId43" Type="http://schemas.openxmlformats.org/officeDocument/2006/relationships/slide" Target="slides/slide38.xml"/><Relationship Id="rId48" Type="http://schemas.openxmlformats.org/officeDocument/2006/relationships/slide" Target="slides/slide43.xml"/><Relationship Id="rId9" Type="http://schemas.openxmlformats.org/officeDocument/2006/relationships/slide" Target="slides/slide4.xml"/><Relationship Id="rId51" Type="http://schemas.openxmlformats.org/officeDocument/2006/relationships/font" Target="fonts/font51.fntdata"/><Relationship Id="rId8" Type="http://schemas.openxmlformats.org/officeDocument/2006/relationships/slide" Target="slides/slide3.xml"/><Relationship Id="rId3" Type="http://schemas.openxmlformats.org/officeDocument/2006/relationships/viewProps" Target="viewProps.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customXml" Target="../customXml/item2.xml"/><Relationship Id="rId1" Type="http://schemas.openxmlformats.org/officeDocument/2006/relationships/slideMaster" Target="slideMasters/slideMaster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9.png" Type="http://schemas.openxmlformats.org/officeDocument/2006/relationships/image"/><Relationship Id="rId2" Target="../media/image1.png" Type="http://schemas.openxmlformats.org/officeDocument/2006/relationships/image"/><Relationship Id="rId3" Target="../media/image2.png" Type="http://schemas.openxmlformats.org/officeDocument/2006/relationships/image"/><Relationship Id="rId4" Target="../media/image3.svg" Type="http://schemas.openxmlformats.org/officeDocument/2006/relationships/image"/><Relationship Id="rId5" Target="../media/image4.png" Type="http://schemas.openxmlformats.org/officeDocument/2006/relationships/image"/><Relationship Id="rId6" Target="../media/image5.png" Type="http://schemas.openxmlformats.org/officeDocument/2006/relationships/image"/><Relationship Id="rId7" Target="../media/image6.svg" Type="http://schemas.openxmlformats.org/officeDocument/2006/relationships/image"/><Relationship Id="rId8" Target="../media/image7.png" Type="http://schemas.openxmlformats.org/officeDocument/2006/relationships/image"/><Relationship Id="rId9" Target="../media/image8.sv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0.jpe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1.pn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2.png" Type="http://schemas.openxmlformats.org/officeDocument/2006/relationships/image"/><Relationship Id="rId3" Target="../media/image13.png" Type="http://schemas.openxmlformats.org/officeDocument/2006/relationships/image"/><Relationship Id="rId4" Target="../media/image14.sv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2" Target="https://www.childline.org.uk" TargetMode="External" Type="http://schemas.openxmlformats.org/officeDocument/2006/relationships/hyperlink"/><Relationship Id="rId3" Target="https://www.beateatingdisorders.org.uk" TargetMode="External" Type="http://schemas.openxmlformats.org/officeDocument/2006/relationships/hyperlink"/><Relationship Id="rId4" Target="http://www.breathingspace.scot" TargetMode="External" Type="http://schemas.openxmlformats.org/officeDocument/2006/relationships/hyperlink"/><Relationship Id="rId5" Target="http://papyrus-uk.org/help-and-advice" TargetMode="External" Type="http://schemas.openxmlformats.org/officeDocument/2006/relationships/hyperlink"/><Relationship Id="rId6" Target="https://www.samaritans.org" TargetMode="External" Type="http://schemas.openxmlformats.org/officeDocument/2006/relationships/hyperlink"/><Relationship Id="rId7" Target="https://www.themix.org.uk/get-support/speak-to-our-team/email-us" TargetMode="External" Type="http://schemas.openxmlformats.org/officeDocument/2006/relationships/hyperlink"/></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5.png" Type="http://schemas.openxmlformats.org/officeDocument/2006/relationships/image"/><Relationship Id="rId3" Target="../media/image16.svg" Type="http://schemas.openxmlformats.org/officeDocument/2006/relationships/image"/></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5.png" Type="http://schemas.openxmlformats.org/officeDocument/2006/relationships/image"/><Relationship Id="rId3" Target="../media/image16.svg" Type="http://schemas.openxmlformats.org/officeDocument/2006/relationships/image"/></Relationships>
</file>

<file path=ppt/slides/_rels/slide1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5.png" Type="http://schemas.openxmlformats.org/officeDocument/2006/relationships/image"/><Relationship Id="rId3" Target="../media/image16.svg" Type="http://schemas.openxmlformats.org/officeDocument/2006/relationships/image"/></Relationships>
</file>

<file path=ppt/slides/_rels/slide1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5.png" Type="http://schemas.openxmlformats.org/officeDocument/2006/relationships/image"/><Relationship Id="rId3" Target="../media/image16.svg" Type="http://schemas.openxmlformats.org/officeDocument/2006/relationships/image"/></Relationships>
</file>

<file path=ppt/slides/_rels/slide1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5.png" Type="http://schemas.openxmlformats.org/officeDocument/2006/relationships/image"/><Relationship Id="rId3" Target="../media/image16.svg" Type="http://schemas.openxmlformats.org/officeDocument/2006/relationships/image"/></Relationships>
</file>

<file path=ppt/slides/_rels/slide1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5.png" Type="http://schemas.openxmlformats.org/officeDocument/2006/relationships/image"/><Relationship Id="rId3" Target="../media/image16.svg" Type="http://schemas.openxmlformats.org/officeDocument/2006/relationships/image"/></Relationships>
</file>

<file path=ppt/slides/_rels/slide1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7.png" Type="http://schemas.openxmlformats.org/officeDocument/2006/relationships/image"/><Relationship Id="rId3" Target="../media/image18.svg" Type="http://schemas.openxmlformats.org/officeDocument/2006/relationships/image"/></Relationships>
</file>

<file path=ppt/slides/_rels/slide1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7.png" Type="http://schemas.openxmlformats.org/officeDocument/2006/relationships/image"/><Relationship Id="rId3" Target="../media/image18.svg" Type="http://schemas.openxmlformats.org/officeDocument/2006/relationships/image"/></Relationships>
</file>

<file path=ppt/slides/_rels/slide1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7.png" Type="http://schemas.openxmlformats.org/officeDocument/2006/relationships/image"/><Relationship Id="rId3" Target="../media/image18.svg" Type="http://schemas.openxmlformats.org/officeDocument/2006/relationships/image"/></Relationships>
</file>

<file path=ppt/slides/_rels/slide1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7.png" Type="http://schemas.openxmlformats.org/officeDocument/2006/relationships/image"/><Relationship Id="rId3" Target="../media/image18.svg" Type="http://schemas.openxmlformats.org/officeDocument/2006/relationships/image"/></Relationships>
</file>

<file path=ppt/slides/_rels/slide2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7.png" Type="http://schemas.openxmlformats.org/officeDocument/2006/relationships/image"/><Relationship Id="rId3" Target="../media/image18.svg" Type="http://schemas.openxmlformats.org/officeDocument/2006/relationships/image"/></Relationships>
</file>

<file path=ppt/slides/_rels/slide2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7.png" Type="http://schemas.openxmlformats.org/officeDocument/2006/relationships/image"/><Relationship Id="rId3" Target="../media/image18.svg" Type="http://schemas.openxmlformats.org/officeDocument/2006/relationships/image"/></Relationships>
</file>

<file path=ppt/slides/_rels/slide2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9.png" Type="http://schemas.openxmlformats.org/officeDocument/2006/relationships/image"/><Relationship Id="rId3" Target="../media/image20.svg" Type="http://schemas.openxmlformats.org/officeDocument/2006/relationships/image"/></Relationships>
</file>

<file path=ppt/slides/_rels/slide2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9.png" Type="http://schemas.openxmlformats.org/officeDocument/2006/relationships/image"/><Relationship Id="rId3" Target="../media/image20.svg" Type="http://schemas.openxmlformats.org/officeDocument/2006/relationships/image"/></Relationships>
</file>

<file path=ppt/slides/_rels/slide2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9.png" Type="http://schemas.openxmlformats.org/officeDocument/2006/relationships/image"/><Relationship Id="rId3" Target="../media/image20.svg" Type="http://schemas.openxmlformats.org/officeDocument/2006/relationships/image"/></Relationships>
</file>

<file path=ppt/slides/_rels/slide2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9.png" Type="http://schemas.openxmlformats.org/officeDocument/2006/relationships/image"/><Relationship Id="rId3" Target="../media/image20.svg" Type="http://schemas.openxmlformats.org/officeDocument/2006/relationships/image"/></Relationships>
</file>

<file path=ppt/slides/_rels/slide2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9.png" Type="http://schemas.openxmlformats.org/officeDocument/2006/relationships/image"/><Relationship Id="rId3" Target="../media/image20.svg" Type="http://schemas.openxmlformats.org/officeDocument/2006/relationships/image"/></Relationships>
</file>

<file path=ppt/slides/_rels/slide2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1.png" Type="http://schemas.openxmlformats.org/officeDocument/2006/relationships/image"/></Relationships>
</file>

<file path=ppt/slides/_rels/slide2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1.png" Type="http://schemas.openxmlformats.org/officeDocument/2006/relationships/image"/></Relationships>
</file>

<file path=ppt/slides/_rels/slide2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1.png" Type="http://schemas.openxmlformats.org/officeDocument/2006/relationships/image"/></Relationships>
</file>

<file path=ppt/slides/_rels/slide3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1.png" Type="http://schemas.openxmlformats.org/officeDocument/2006/relationships/image"/></Relationships>
</file>

<file path=ppt/slides/_rels/slide3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1.png" Type="http://schemas.openxmlformats.org/officeDocument/2006/relationships/image"/></Relationships>
</file>

<file path=ppt/slides/_rels/slide3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1.png" Type="http://schemas.openxmlformats.org/officeDocument/2006/relationships/image"/></Relationships>
</file>

<file path=ppt/slides/_rels/slide3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1.png" Type="http://schemas.openxmlformats.org/officeDocument/2006/relationships/image"/></Relationships>
</file>

<file path=ppt/slides/_rels/slide3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2.png" Type="http://schemas.openxmlformats.org/officeDocument/2006/relationships/image"/><Relationship Id="rId3" Target="../media/image23.svg" Type="http://schemas.openxmlformats.org/officeDocument/2006/relationships/image"/></Relationships>
</file>

<file path=ppt/slides/_rels/slide3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2.png" Type="http://schemas.openxmlformats.org/officeDocument/2006/relationships/image"/><Relationship Id="rId3" Target="../media/image23.svg" Type="http://schemas.openxmlformats.org/officeDocument/2006/relationships/image"/></Relationships>
</file>

<file path=ppt/slides/_rels/slide3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2.png" Type="http://schemas.openxmlformats.org/officeDocument/2006/relationships/image"/><Relationship Id="rId3" Target="../media/image23.svg" Type="http://schemas.openxmlformats.org/officeDocument/2006/relationships/image"/></Relationships>
</file>

<file path=ppt/slides/_rels/slide3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2.png" Type="http://schemas.openxmlformats.org/officeDocument/2006/relationships/image"/><Relationship Id="rId3" Target="../media/image23.svg" Type="http://schemas.openxmlformats.org/officeDocument/2006/relationships/image"/></Relationships>
</file>

<file path=ppt/slides/_rels/slide3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2.png" Type="http://schemas.openxmlformats.org/officeDocument/2006/relationships/image"/><Relationship Id="rId3" Target="../media/image23.svg" Type="http://schemas.openxmlformats.org/officeDocument/2006/relationships/image"/></Relationships>
</file>

<file path=ppt/slides/_rels/slide3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2.png" Type="http://schemas.openxmlformats.org/officeDocument/2006/relationships/image"/><Relationship Id="rId3" Target="../media/image23.svg" Type="http://schemas.openxmlformats.org/officeDocument/2006/relationships/image"/></Relationships>
</file>

<file path=ppt/slides/_rels/slide4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2.png" Type="http://schemas.openxmlformats.org/officeDocument/2006/relationships/image"/><Relationship Id="rId3" Target="../media/image23.svg" Type="http://schemas.openxmlformats.org/officeDocument/2006/relationships/image"/></Relationships>
</file>

<file path=ppt/slides/_rels/slide4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4.svg" Type="http://schemas.openxmlformats.org/officeDocument/2006/relationships/image"/></Relationships>
</file>

<file path=ppt/slides/_rels/slide4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4.png" Type="http://schemas.openxmlformats.org/officeDocument/2006/relationships/image"/><Relationship Id="rId3" Target="../media/image25.png" Type="http://schemas.openxmlformats.org/officeDocument/2006/relationships/image"/><Relationship Id="rId4" Target="../media/image26.svg" Type="http://schemas.openxmlformats.org/officeDocument/2006/relationships/image"/></Relationships>
</file>

<file path=ppt/slides/_rels/slide4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7.png" Type="http://schemas.openxmlformats.org/officeDocument/2006/relationships/image"/></Relationships>
</file>

<file path=ppt/slides/_rels/slide4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bg>
      <p:bgPr>
        <a:solidFill>
          <a:srgbClr val="E6F4FA"/>
        </a:solidFill>
      </p:bgPr>
    </p:bg>
    <p:spTree>
      <p:nvGrpSpPr>
        <p:cNvPr id="1" name=""/>
        <p:cNvGrpSpPr/>
        <p:nvPr/>
      </p:nvGrpSpPr>
      <p:grpSpPr>
        <a:xfrm>
          <a:off x="0" y="0"/>
          <a:ext cx="0" cy="0"/>
          <a:chOff x="0" y="0"/>
          <a:chExt cx="0" cy="0"/>
        </a:xfrm>
      </p:grpSpPr>
      <p:grpSp>
        <p:nvGrpSpPr>
          <p:cNvPr name="Group 2" id="2"/>
          <p:cNvGrpSpPr/>
          <p:nvPr/>
        </p:nvGrpSpPr>
        <p:grpSpPr>
          <a:xfrm rot="0">
            <a:off x="11920055" y="0"/>
            <a:ext cx="6367945" cy="6954023"/>
            <a:chOff x="0" y="0"/>
            <a:chExt cx="1677154" cy="1831512"/>
          </a:xfrm>
        </p:grpSpPr>
        <p:sp>
          <p:nvSpPr>
            <p:cNvPr name="Freeform 3" id="3"/>
            <p:cNvSpPr/>
            <p:nvPr/>
          </p:nvSpPr>
          <p:spPr>
            <a:xfrm flipH="false" flipV="false" rot="0">
              <a:off x="0" y="0"/>
              <a:ext cx="1677154" cy="1831512"/>
            </a:xfrm>
            <a:custGeom>
              <a:avLst/>
              <a:gdLst/>
              <a:ahLst/>
              <a:cxnLst/>
              <a:rect r="r" b="b" t="t" l="l"/>
              <a:pathLst>
                <a:path h="1831512" w="1677154">
                  <a:moveTo>
                    <a:pt x="0" y="0"/>
                  </a:moveTo>
                  <a:lnTo>
                    <a:pt x="1677154" y="0"/>
                  </a:lnTo>
                  <a:lnTo>
                    <a:pt x="1677154" y="1831512"/>
                  </a:lnTo>
                  <a:lnTo>
                    <a:pt x="0" y="1831512"/>
                  </a:lnTo>
                  <a:close/>
                </a:path>
              </a:pathLst>
            </a:custGeom>
            <a:solidFill>
              <a:srgbClr val="99D4ED"/>
            </a:solidFill>
          </p:spPr>
        </p:sp>
        <p:sp>
          <p:nvSpPr>
            <p:cNvPr name="TextBox 4" id="4"/>
            <p:cNvSpPr txBox="true"/>
            <p:nvPr/>
          </p:nvSpPr>
          <p:spPr>
            <a:xfrm>
              <a:off x="0" y="-19050"/>
              <a:ext cx="1677154" cy="1850562"/>
            </a:xfrm>
            <a:prstGeom prst="rect">
              <a:avLst/>
            </a:prstGeom>
          </p:spPr>
          <p:txBody>
            <a:bodyPr anchor="ctr" rtlCol="false" tIns="50800" lIns="50800" bIns="50800" rIns="50800"/>
            <a:lstStyle/>
            <a:p>
              <a:pPr algn="ctr">
                <a:lnSpc>
                  <a:spcPts val="2639"/>
                </a:lnSpc>
              </a:pPr>
            </a:p>
          </p:txBody>
        </p:sp>
      </p:grpSp>
      <p:grpSp>
        <p:nvGrpSpPr>
          <p:cNvPr name="Group 5" id="5"/>
          <p:cNvGrpSpPr/>
          <p:nvPr/>
        </p:nvGrpSpPr>
        <p:grpSpPr>
          <a:xfrm rot="0">
            <a:off x="0" y="6954023"/>
            <a:ext cx="3973352" cy="3332977"/>
            <a:chOff x="0" y="0"/>
            <a:chExt cx="1046479" cy="877821"/>
          </a:xfrm>
        </p:grpSpPr>
        <p:sp>
          <p:nvSpPr>
            <p:cNvPr name="Freeform 6" id="6"/>
            <p:cNvSpPr/>
            <p:nvPr/>
          </p:nvSpPr>
          <p:spPr>
            <a:xfrm flipH="false" flipV="false" rot="0">
              <a:off x="0" y="0"/>
              <a:ext cx="1046479" cy="877821"/>
            </a:xfrm>
            <a:custGeom>
              <a:avLst/>
              <a:gdLst/>
              <a:ahLst/>
              <a:cxnLst/>
              <a:rect r="r" b="b" t="t" l="l"/>
              <a:pathLst>
                <a:path h="877821" w="1046479">
                  <a:moveTo>
                    <a:pt x="0" y="0"/>
                  </a:moveTo>
                  <a:lnTo>
                    <a:pt x="1046479" y="0"/>
                  </a:lnTo>
                  <a:lnTo>
                    <a:pt x="1046479" y="877821"/>
                  </a:lnTo>
                  <a:lnTo>
                    <a:pt x="0" y="877821"/>
                  </a:lnTo>
                  <a:close/>
                </a:path>
              </a:pathLst>
            </a:custGeom>
            <a:solidFill>
              <a:srgbClr val="F1B756"/>
            </a:solidFill>
            <a:ln cap="sq">
              <a:noFill/>
              <a:prstDash val="solid"/>
              <a:miter/>
            </a:ln>
          </p:spPr>
        </p:sp>
        <p:sp>
          <p:nvSpPr>
            <p:cNvPr name="TextBox 7" id="7"/>
            <p:cNvSpPr txBox="true"/>
            <p:nvPr/>
          </p:nvSpPr>
          <p:spPr>
            <a:xfrm>
              <a:off x="0" y="-19050"/>
              <a:ext cx="1046479" cy="896871"/>
            </a:xfrm>
            <a:prstGeom prst="rect">
              <a:avLst/>
            </a:prstGeom>
          </p:spPr>
          <p:txBody>
            <a:bodyPr anchor="ctr" rtlCol="false" tIns="50800" lIns="50800" bIns="50800" rIns="50800"/>
            <a:lstStyle/>
            <a:p>
              <a:pPr algn="ctr" marL="0" indent="0" lvl="0">
                <a:lnSpc>
                  <a:spcPts val="2639"/>
                </a:lnSpc>
                <a:spcBef>
                  <a:spcPct val="0"/>
                </a:spcBef>
              </a:pPr>
            </a:p>
          </p:txBody>
        </p:sp>
      </p:grpSp>
      <p:grpSp>
        <p:nvGrpSpPr>
          <p:cNvPr name="Group 8" id="8"/>
          <p:cNvGrpSpPr/>
          <p:nvPr/>
        </p:nvGrpSpPr>
        <p:grpSpPr>
          <a:xfrm rot="0">
            <a:off x="3973352" y="6954023"/>
            <a:ext cx="3973352" cy="3332977"/>
            <a:chOff x="0" y="0"/>
            <a:chExt cx="1046479" cy="877821"/>
          </a:xfrm>
        </p:grpSpPr>
        <p:sp>
          <p:nvSpPr>
            <p:cNvPr name="Freeform 9" id="9"/>
            <p:cNvSpPr/>
            <p:nvPr/>
          </p:nvSpPr>
          <p:spPr>
            <a:xfrm flipH="false" flipV="false" rot="0">
              <a:off x="0" y="0"/>
              <a:ext cx="1046479" cy="877821"/>
            </a:xfrm>
            <a:custGeom>
              <a:avLst/>
              <a:gdLst/>
              <a:ahLst/>
              <a:cxnLst/>
              <a:rect r="r" b="b" t="t" l="l"/>
              <a:pathLst>
                <a:path h="877821" w="1046479">
                  <a:moveTo>
                    <a:pt x="0" y="0"/>
                  </a:moveTo>
                  <a:lnTo>
                    <a:pt x="1046479" y="0"/>
                  </a:lnTo>
                  <a:lnTo>
                    <a:pt x="1046479" y="877821"/>
                  </a:lnTo>
                  <a:lnTo>
                    <a:pt x="0" y="877821"/>
                  </a:lnTo>
                  <a:close/>
                </a:path>
              </a:pathLst>
            </a:custGeom>
            <a:solidFill>
              <a:srgbClr val="99D4ED"/>
            </a:solidFill>
          </p:spPr>
        </p:sp>
        <p:sp>
          <p:nvSpPr>
            <p:cNvPr name="TextBox 10" id="10"/>
            <p:cNvSpPr txBox="true"/>
            <p:nvPr/>
          </p:nvSpPr>
          <p:spPr>
            <a:xfrm>
              <a:off x="0" y="-19050"/>
              <a:ext cx="1046479" cy="896871"/>
            </a:xfrm>
            <a:prstGeom prst="rect">
              <a:avLst/>
            </a:prstGeom>
          </p:spPr>
          <p:txBody>
            <a:bodyPr anchor="ctr" rtlCol="false" tIns="50800" lIns="50800" bIns="50800" rIns="50800"/>
            <a:lstStyle/>
            <a:p>
              <a:pPr algn="ctr">
                <a:lnSpc>
                  <a:spcPts val="2639"/>
                </a:lnSpc>
              </a:pPr>
            </a:p>
          </p:txBody>
        </p:sp>
      </p:grpSp>
      <p:grpSp>
        <p:nvGrpSpPr>
          <p:cNvPr name="Group 11" id="11"/>
          <p:cNvGrpSpPr/>
          <p:nvPr/>
        </p:nvGrpSpPr>
        <p:grpSpPr>
          <a:xfrm rot="0">
            <a:off x="7946703" y="6954023"/>
            <a:ext cx="3973352" cy="3332977"/>
            <a:chOff x="0" y="0"/>
            <a:chExt cx="1046479" cy="877821"/>
          </a:xfrm>
        </p:grpSpPr>
        <p:sp>
          <p:nvSpPr>
            <p:cNvPr name="Freeform 12" id="12"/>
            <p:cNvSpPr/>
            <p:nvPr/>
          </p:nvSpPr>
          <p:spPr>
            <a:xfrm flipH="false" flipV="false" rot="0">
              <a:off x="0" y="0"/>
              <a:ext cx="1046479" cy="877821"/>
            </a:xfrm>
            <a:custGeom>
              <a:avLst/>
              <a:gdLst/>
              <a:ahLst/>
              <a:cxnLst/>
              <a:rect r="r" b="b" t="t" l="l"/>
              <a:pathLst>
                <a:path h="877821" w="1046479">
                  <a:moveTo>
                    <a:pt x="0" y="0"/>
                  </a:moveTo>
                  <a:lnTo>
                    <a:pt x="1046479" y="0"/>
                  </a:lnTo>
                  <a:lnTo>
                    <a:pt x="1046479" y="877821"/>
                  </a:lnTo>
                  <a:lnTo>
                    <a:pt x="0" y="877821"/>
                  </a:lnTo>
                  <a:close/>
                </a:path>
              </a:pathLst>
            </a:custGeom>
            <a:solidFill>
              <a:srgbClr val="F9B062"/>
            </a:solidFill>
          </p:spPr>
        </p:sp>
        <p:sp>
          <p:nvSpPr>
            <p:cNvPr name="TextBox 13" id="13"/>
            <p:cNvSpPr txBox="true"/>
            <p:nvPr/>
          </p:nvSpPr>
          <p:spPr>
            <a:xfrm>
              <a:off x="0" y="-19050"/>
              <a:ext cx="1046479" cy="896871"/>
            </a:xfrm>
            <a:prstGeom prst="rect">
              <a:avLst/>
            </a:prstGeom>
          </p:spPr>
          <p:txBody>
            <a:bodyPr anchor="ctr" rtlCol="false" tIns="50800" lIns="50800" bIns="50800" rIns="50800"/>
            <a:lstStyle/>
            <a:p>
              <a:pPr algn="ctr">
                <a:lnSpc>
                  <a:spcPts val="2639"/>
                </a:lnSpc>
              </a:pPr>
            </a:p>
          </p:txBody>
        </p:sp>
      </p:grpSp>
      <p:sp>
        <p:nvSpPr>
          <p:cNvPr name="Freeform 14" id="14"/>
          <p:cNvSpPr/>
          <p:nvPr/>
        </p:nvSpPr>
        <p:spPr>
          <a:xfrm flipH="false" flipV="false" rot="0">
            <a:off x="13793971" y="7158012"/>
            <a:ext cx="2620114" cy="2952115"/>
          </a:xfrm>
          <a:custGeom>
            <a:avLst/>
            <a:gdLst/>
            <a:ahLst/>
            <a:cxnLst/>
            <a:rect r="r" b="b" t="t" l="l"/>
            <a:pathLst>
              <a:path h="2952115" w="2620114">
                <a:moveTo>
                  <a:pt x="0" y="0"/>
                </a:moveTo>
                <a:lnTo>
                  <a:pt x="2620114" y="0"/>
                </a:lnTo>
                <a:lnTo>
                  <a:pt x="2620114" y="2952115"/>
                </a:lnTo>
                <a:lnTo>
                  <a:pt x="0" y="2952115"/>
                </a:lnTo>
                <a:lnTo>
                  <a:pt x="0" y="0"/>
                </a:lnTo>
                <a:close/>
              </a:path>
            </a:pathLst>
          </a:custGeom>
          <a:blipFill>
            <a:blip r:embed="rId2"/>
            <a:stretch>
              <a:fillRect l="0" t="0" r="0" b="0"/>
            </a:stretch>
          </a:blipFill>
        </p:spPr>
      </p:sp>
      <p:sp>
        <p:nvSpPr>
          <p:cNvPr name="Freeform 15" id="15"/>
          <p:cNvSpPr/>
          <p:nvPr/>
        </p:nvSpPr>
        <p:spPr>
          <a:xfrm flipH="false" flipV="false" rot="0">
            <a:off x="12622409" y="651465"/>
            <a:ext cx="4963237" cy="5651093"/>
          </a:xfrm>
          <a:custGeom>
            <a:avLst/>
            <a:gdLst/>
            <a:ahLst/>
            <a:cxnLst/>
            <a:rect r="r" b="b" t="t" l="l"/>
            <a:pathLst>
              <a:path h="5651093" w="4963237">
                <a:moveTo>
                  <a:pt x="0" y="0"/>
                </a:moveTo>
                <a:lnTo>
                  <a:pt x="4963237" y="0"/>
                </a:lnTo>
                <a:lnTo>
                  <a:pt x="4963237" y="5651093"/>
                </a:lnTo>
                <a:lnTo>
                  <a:pt x="0" y="5651093"/>
                </a:lnTo>
                <a:lnTo>
                  <a:pt x="0" y="0"/>
                </a:lnTo>
                <a:close/>
              </a:path>
            </a:pathLst>
          </a:custGeom>
          <a:blipFill>
            <a:blip r:embed="rId3">
              <a:extLst>
                <a:ext uri="{96DAC541-7B7A-43D3-8B79-37D633B846F1}">
                  <asvg:svgBlip xmlns:asvg="http://schemas.microsoft.com/office/drawing/2016/SVG/main" r:embed="rId4"/>
                </a:ext>
              </a:extLst>
            </a:blip>
            <a:stretch>
              <a:fillRect l="-2996" t="-3976" r="0" b="0"/>
            </a:stretch>
          </a:blipFill>
        </p:spPr>
      </p:sp>
      <p:sp>
        <p:nvSpPr>
          <p:cNvPr name="Freeform 16" id="16"/>
          <p:cNvSpPr/>
          <p:nvPr/>
        </p:nvSpPr>
        <p:spPr>
          <a:xfrm flipH="false" flipV="false" rot="0">
            <a:off x="780390" y="7359036"/>
            <a:ext cx="2412571" cy="2522950"/>
          </a:xfrm>
          <a:custGeom>
            <a:avLst/>
            <a:gdLst/>
            <a:ahLst/>
            <a:cxnLst/>
            <a:rect r="r" b="b" t="t" l="l"/>
            <a:pathLst>
              <a:path h="2522950" w="2412571">
                <a:moveTo>
                  <a:pt x="0" y="0"/>
                </a:moveTo>
                <a:lnTo>
                  <a:pt x="2412571" y="0"/>
                </a:lnTo>
                <a:lnTo>
                  <a:pt x="2412571" y="2522951"/>
                </a:lnTo>
                <a:lnTo>
                  <a:pt x="0" y="2522951"/>
                </a:lnTo>
                <a:lnTo>
                  <a:pt x="0" y="0"/>
                </a:lnTo>
                <a:close/>
              </a:path>
            </a:pathLst>
          </a:custGeom>
          <a:blipFill>
            <a:blip r:embed="rId5"/>
            <a:stretch>
              <a:fillRect l="0" t="0" r="0" b="0"/>
            </a:stretch>
          </a:blipFill>
        </p:spPr>
      </p:sp>
      <p:sp>
        <p:nvSpPr>
          <p:cNvPr name="Freeform 17" id="17"/>
          <p:cNvSpPr/>
          <p:nvPr/>
        </p:nvSpPr>
        <p:spPr>
          <a:xfrm flipH="false" flipV="false" rot="-727546">
            <a:off x="5068802" y="7333543"/>
            <a:ext cx="1782451" cy="2573937"/>
          </a:xfrm>
          <a:custGeom>
            <a:avLst/>
            <a:gdLst/>
            <a:ahLst/>
            <a:cxnLst/>
            <a:rect r="r" b="b" t="t" l="l"/>
            <a:pathLst>
              <a:path h="2573937" w="1782451">
                <a:moveTo>
                  <a:pt x="0" y="0"/>
                </a:moveTo>
                <a:lnTo>
                  <a:pt x="1782451" y="0"/>
                </a:lnTo>
                <a:lnTo>
                  <a:pt x="1782451" y="2573937"/>
                </a:lnTo>
                <a:lnTo>
                  <a:pt x="0" y="2573937"/>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18" id="18"/>
          <p:cNvSpPr/>
          <p:nvPr/>
        </p:nvSpPr>
        <p:spPr>
          <a:xfrm flipH="false" flipV="false" rot="0">
            <a:off x="8867536" y="6954023"/>
            <a:ext cx="2131687" cy="3111952"/>
          </a:xfrm>
          <a:custGeom>
            <a:avLst/>
            <a:gdLst/>
            <a:ahLst/>
            <a:cxnLst/>
            <a:rect r="r" b="b" t="t" l="l"/>
            <a:pathLst>
              <a:path h="3111952" w="2131687">
                <a:moveTo>
                  <a:pt x="0" y="0"/>
                </a:moveTo>
                <a:lnTo>
                  <a:pt x="2131687" y="0"/>
                </a:lnTo>
                <a:lnTo>
                  <a:pt x="2131687" y="3111952"/>
                </a:lnTo>
                <a:lnTo>
                  <a:pt x="0" y="3111952"/>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19" id="19"/>
          <p:cNvSpPr/>
          <p:nvPr/>
        </p:nvSpPr>
        <p:spPr>
          <a:xfrm flipH="false" flipV="false" rot="0">
            <a:off x="1661017" y="1220031"/>
            <a:ext cx="8598022" cy="4513961"/>
          </a:xfrm>
          <a:custGeom>
            <a:avLst/>
            <a:gdLst/>
            <a:ahLst/>
            <a:cxnLst/>
            <a:rect r="r" b="b" t="t" l="l"/>
            <a:pathLst>
              <a:path h="4513961" w="8598022">
                <a:moveTo>
                  <a:pt x="0" y="0"/>
                </a:moveTo>
                <a:lnTo>
                  <a:pt x="8598021" y="0"/>
                </a:lnTo>
                <a:lnTo>
                  <a:pt x="8598021" y="4513961"/>
                </a:lnTo>
                <a:lnTo>
                  <a:pt x="0" y="4513961"/>
                </a:lnTo>
                <a:lnTo>
                  <a:pt x="0" y="0"/>
                </a:lnTo>
                <a:close/>
              </a:path>
            </a:pathLst>
          </a:custGeom>
          <a:blipFill>
            <a:blip r:embed="rId10"/>
            <a:stretch>
              <a:fillRect l="0" t="0" r="0" b="0"/>
            </a:stretch>
          </a:blipFill>
        </p:spPr>
      </p:sp>
    </p:spTree>
  </p:cSld>
  <p:clrMapOvr>
    <a:masterClrMapping/>
  </p:clrMapOvr>
</p:sld>
</file>

<file path=ppt/slides/slide2.xml><?xml version="1.0" encoding="utf-8"?>
<p:sld xmlns:p="http://schemas.openxmlformats.org/presentationml/2006/main" xmlns:a="http://schemas.openxmlformats.org/drawingml/2006/main">
  <p:cSld>
    <p:bg>
      <p:bgPr>
        <a:solidFill>
          <a:srgbClr val="E6F4FA"/>
        </a:solidFill>
      </p:bgPr>
    </p:bg>
    <p:spTree>
      <p:nvGrpSpPr>
        <p:cNvPr id="1" name=""/>
        <p:cNvGrpSpPr/>
        <p:nvPr/>
      </p:nvGrpSpPr>
      <p:grpSpPr>
        <a:xfrm>
          <a:off x="0" y="0"/>
          <a:ext cx="0" cy="0"/>
          <a:chOff x="0" y="0"/>
          <a:chExt cx="0" cy="0"/>
        </a:xfrm>
      </p:grpSpPr>
      <p:grpSp>
        <p:nvGrpSpPr>
          <p:cNvPr name="Group 2" id="2"/>
          <p:cNvGrpSpPr/>
          <p:nvPr/>
        </p:nvGrpSpPr>
        <p:grpSpPr>
          <a:xfrm rot="0">
            <a:off x="0" y="0"/>
            <a:ext cx="18288000" cy="4437631"/>
            <a:chOff x="0" y="0"/>
            <a:chExt cx="4816593" cy="1168759"/>
          </a:xfrm>
        </p:grpSpPr>
        <p:sp>
          <p:nvSpPr>
            <p:cNvPr name="Freeform 3" id="3"/>
            <p:cNvSpPr/>
            <p:nvPr/>
          </p:nvSpPr>
          <p:spPr>
            <a:xfrm flipH="false" flipV="false" rot="0">
              <a:off x="0" y="0"/>
              <a:ext cx="4816592" cy="1168759"/>
            </a:xfrm>
            <a:custGeom>
              <a:avLst/>
              <a:gdLst/>
              <a:ahLst/>
              <a:cxnLst/>
              <a:rect r="r" b="b" t="t" l="l"/>
              <a:pathLst>
                <a:path h="1168759" w="4816592">
                  <a:moveTo>
                    <a:pt x="0" y="0"/>
                  </a:moveTo>
                  <a:lnTo>
                    <a:pt x="4816592" y="0"/>
                  </a:lnTo>
                  <a:lnTo>
                    <a:pt x="4816592" y="1168759"/>
                  </a:lnTo>
                  <a:lnTo>
                    <a:pt x="0" y="1168759"/>
                  </a:lnTo>
                  <a:close/>
                </a:path>
              </a:pathLst>
            </a:custGeom>
            <a:solidFill>
              <a:srgbClr val="99D4ED"/>
            </a:solidFill>
          </p:spPr>
        </p:sp>
        <p:sp>
          <p:nvSpPr>
            <p:cNvPr name="TextBox 4" id="4"/>
            <p:cNvSpPr txBox="true"/>
            <p:nvPr/>
          </p:nvSpPr>
          <p:spPr>
            <a:xfrm>
              <a:off x="0" y="-19050"/>
              <a:ext cx="4816593" cy="1187809"/>
            </a:xfrm>
            <a:prstGeom prst="rect">
              <a:avLst/>
            </a:prstGeom>
          </p:spPr>
          <p:txBody>
            <a:bodyPr anchor="ctr" rtlCol="false" tIns="50800" lIns="50800" bIns="50800" rIns="50800"/>
            <a:lstStyle/>
            <a:p>
              <a:pPr algn="ctr">
                <a:lnSpc>
                  <a:spcPts val="2639"/>
                </a:lnSpc>
              </a:pPr>
            </a:p>
          </p:txBody>
        </p:sp>
      </p:grpSp>
      <p:graphicFrame>
        <p:nvGraphicFramePr>
          <p:cNvPr name="Table 5" id="5"/>
          <p:cNvGraphicFramePr>
            <a:graphicFrameLocks noGrp="true"/>
          </p:cNvGraphicFramePr>
          <p:nvPr/>
        </p:nvGraphicFramePr>
        <p:xfrm>
          <a:off x="1028700" y="3417079"/>
          <a:ext cx="16230600" cy="5841221"/>
        </p:xfrm>
        <a:graphic>
          <a:graphicData uri="http://schemas.openxmlformats.org/drawingml/2006/table">
            <a:tbl>
              <a:tblPr/>
              <a:tblGrid>
                <a:gridCol w="2669897"/>
                <a:gridCol w="7048221"/>
                <a:gridCol w="6512481"/>
              </a:tblGrid>
              <a:tr h="1023347">
                <a:tc>
                  <a:txBody>
                    <a:bodyPr anchor="t" rtlCol="false"/>
                    <a:lstStyle/>
                    <a:p>
                      <a:pPr algn="ctr">
                        <a:lnSpc>
                          <a:spcPts val="3499"/>
                        </a:lnSpc>
                        <a:defRPr/>
                      </a:pPr>
                      <a:r>
                        <a:rPr lang="en-US" b="true" sz="2499">
                          <a:solidFill>
                            <a:srgbClr val="004A69"/>
                          </a:solidFill>
                          <a:latin typeface="Trebuchet MS Bold"/>
                          <a:ea typeface="Trebuchet MS Bold"/>
                          <a:cs typeface="Trebuchet MS Bold"/>
                          <a:sym typeface="Trebuchet MS Bold"/>
                        </a:rPr>
                        <a:t>Theme</a:t>
                      </a:r>
                      <a:endParaRPr lang="en-US" sz="1100"/>
                    </a:p>
                  </a:txBody>
                  <a:tcPr marL="190500" marR="190500" marT="190500" marB="190500" anchor="ctr">
                    <a:lnL cmpd="sng" algn="ctr" cap="flat" w="0">
                      <a:solidFill>
                        <a:srgbClr val="F1B756"/>
                      </a:solidFill>
                      <a:prstDash val="solid"/>
                      <a:round/>
                      <a:headEnd type="none" w="med" len="med"/>
                      <a:tailEnd type="none" w="med" len="med"/>
                    </a:lnL>
                    <a:lnR cmpd="sng" algn="ctr" cap="flat" w="0">
                      <a:solidFill>
                        <a:srgbClr val="F1B756"/>
                      </a:solidFill>
                      <a:prstDash val="solid"/>
                      <a:round/>
                      <a:headEnd type="none" w="med" len="med"/>
                      <a:tailEnd type="none" w="med" len="med"/>
                    </a:lnR>
                    <a:lnT cmpd="sng" algn="ctr" cap="flat" w="0">
                      <a:solidFill>
                        <a:srgbClr val="F1B756"/>
                      </a:solidFill>
                      <a:prstDash val="solid"/>
                      <a:round/>
                      <a:headEnd type="none" w="med" len="med"/>
                      <a:tailEnd type="none" w="med" len="med"/>
                    </a:lnT>
                    <a:lnB cmpd="sng" algn="ctr" cap="flat" w="0">
                      <a:solidFill>
                        <a:srgbClr val="F1B756"/>
                      </a:solidFill>
                      <a:prstDash val="solid"/>
                      <a:round/>
                      <a:headEnd type="none" w="med" len="med"/>
                      <a:tailEnd type="none" w="med" len="med"/>
                    </a:lnB>
                    <a:solidFill>
                      <a:srgbClr val="F1B756"/>
                    </a:solidFill>
                  </a:tcPr>
                </a:tc>
                <a:tc>
                  <a:txBody>
                    <a:bodyPr anchor="t" rtlCol="false"/>
                    <a:lstStyle/>
                    <a:p>
                      <a:pPr algn="ctr">
                        <a:lnSpc>
                          <a:spcPts val="3499"/>
                        </a:lnSpc>
                        <a:defRPr/>
                      </a:pPr>
                      <a:r>
                        <a:rPr lang="en-US" b="true" sz="2499">
                          <a:solidFill>
                            <a:srgbClr val="004A69"/>
                          </a:solidFill>
                          <a:latin typeface="Trebuchet MS Bold"/>
                          <a:ea typeface="Trebuchet MS Bold"/>
                          <a:cs typeface="Trebuchet MS Bold"/>
                          <a:sym typeface="Trebuchet MS Bold"/>
                        </a:rPr>
                        <a:t>Curriculum for Excellence</a:t>
                      </a:r>
                      <a:endParaRPr lang="en-US" sz="1100"/>
                    </a:p>
                  </a:txBody>
                  <a:tcPr marL="190500" marR="190500" marT="190500" marB="190500" anchor="ctr">
                    <a:lnL cmpd="sng" algn="ctr" cap="flat" w="0">
                      <a:solidFill>
                        <a:srgbClr val="F1B756"/>
                      </a:solidFill>
                      <a:prstDash val="solid"/>
                      <a:round/>
                      <a:headEnd type="none" w="med" len="med"/>
                      <a:tailEnd type="none" w="med" len="med"/>
                    </a:lnL>
                    <a:lnR cmpd="sng" algn="ctr" cap="flat" w="0">
                      <a:solidFill>
                        <a:srgbClr val="F1B756"/>
                      </a:solidFill>
                      <a:prstDash val="solid"/>
                      <a:round/>
                      <a:headEnd type="none" w="med" len="med"/>
                      <a:tailEnd type="none" w="med" len="med"/>
                    </a:lnR>
                    <a:lnT cmpd="sng" algn="ctr" cap="flat" w="0">
                      <a:solidFill>
                        <a:srgbClr val="F1B756"/>
                      </a:solidFill>
                      <a:prstDash val="solid"/>
                      <a:round/>
                      <a:headEnd type="none" w="med" len="med"/>
                      <a:tailEnd type="none" w="med" len="med"/>
                    </a:lnT>
                    <a:lnB cmpd="sng" algn="ctr" cap="flat" w="0">
                      <a:solidFill>
                        <a:srgbClr val="F1B756"/>
                      </a:solidFill>
                      <a:prstDash val="solid"/>
                      <a:round/>
                      <a:headEnd type="none" w="med" len="med"/>
                      <a:tailEnd type="none" w="med" len="med"/>
                    </a:lnB>
                    <a:solidFill>
                      <a:srgbClr val="F1B756"/>
                    </a:solidFill>
                  </a:tcPr>
                </a:tc>
                <a:tc>
                  <a:txBody>
                    <a:bodyPr anchor="t" rtlCol="false"/>
                    <a:lstStyle/>
                    <a:p>
                      <a:pPr algn="ctr">
                        <a:lnSpc>
                          <a:spcPts val="3499"/>
                        </a:lnSpc>
                        <a:defRPr/>
                      </a:pPr>
                      <a:r>
                        <a:rPr lang="en-US" b="true" sz="2499">
                          <a:solidFill>
                            <a:srgbClr val="004A69"/>
                          </a:solidFill>
                          <a:latin typeface="Trebuchet MS Bold"/>
                          <a:ea typeface="Trebuchet MS Bold"/>
                          <a:cs typeface="Trebuchet MS Bold"/>
                          <a:sym typeface="Trebuchet MS Bold"/>
                        </a:rPr>
                        <a:t>Youth Work Framework </a:t>
                      </a:r>
                      <a:endParaRPr lang="en-US" sz="1100"/>
                    </a:p>
                  </a:txBody>
                  <a:tcPr marL="190500" marR="190500" marT="190500" marB="190500" anchor="ctr">
                    <a:lnL cmpd="sng" algn="ctr" cap="flat" w="0">
                      <a:solidFill>
                        <a:srgbClr val="F1B756"/>
                      </a:solidFill>
                      <a:prstDash val="solid"/>
                      <a:round/>
                      <a:headEnd type="none" w="med" len="med"/>
                      <a:tailEnd type="none" w="med" len="med"/>
                    </a:lnL>
                    <a:lnR cmpd="sng" algn="ctr" cap="flat" w="0">
                      <a:solidFill>
                        <a:srgbClr val="F1B756"/>
                      </a:solidFill>
                      <a:prstDash val="solid"/>
                      <a:round/>
                      <a:headEnd type="none" w="med" len="med"/>
                      <a:tailEnd type="none" w="med" len="med"/>
                    </a:lnR>
                    <a:lnT cmpd="sng" algn="ctr" cap="flat" w="0">
                      <a:solidFill>
                        <a:srgbClr val="F1B756"/>
                      </a:solidFill>
                      <a:prstDash val="solid"/>
                      <a:round/>
                      <a:headEnd type="none" w="med" len="med"/>
                      <a:tailEnd type="none" w="med" len="med"/>
                    </a:lnT>
                    <a:lnB cmpd="sng" algn="ctr" cap="flat" w="0">
                      <a:solidFill>
                        <a:srgbClr val="F1B756"/>
                      </a:solidFill>
                      <a:prstDash val="solid"/>
                      <a:round/>
                      <a:headEnd type="none" w="med" len="med"/>
                      <a:tailEnd type="none" w="med" len="med"/>
                    </a:lnB>
                    <a:solidFill>
                      <a:srgbClr val="F1B756"/>
                    </a:solidFill>
                  </a:tcPr>
                </a:tc>
              </a:tr>
              <a:tr h="1549366">
                <a:tc>
                  <a:txBody>
                    <a:bodyPr anchor="t" rtlCol="false"/>
                    <a:lstStyle/>
                    <a:p>
                      <a:pPr algn="ctr">
                        <a:lnSpc>
                          <a:spcPts val="2940"/>
                        </a:lnSpc>
                        <a:defRPr/>
                      </a:pPr>
                      <a:r>
                        <a:rPr lang="en-US" sz="2100">
                          <a:solidFill>
                            <a:srgbClr val="004A69"/>
                          </a:solidFill>
                          <a:latin typeface="Trebuchet MS"/>
                          <a:ea typeface="Trebuchet MS"/>
                          <a:cs typeface="Trebuchet MS"/>
                          <a:sym typeface="Trebuchet MS"/>
                        </a:rPr>
                        <a:t>Develop your knowledge</a:t>
                      </a:r>
                      <a:endParaRPr lang="en-US" sz="1100"/>
                    </a:p>
                  </a:txBody>
                  <a:tcPr marL="190500" marR="190500" marT="190500" marB="190500" anchor="ctr">
                    <a:lnL cmpd="sng" algn="ctr" cap="flat" w="47625">
                      <a:solidFill>
                        <a:srgbClr val="F1B756"/>
                      </a:solidFill>
                      <a:prstDash val="solid"/>
                      <a:round/>
                      <a:headEnd type="none" w="med" len="med"/>
                      <a:tailEnd type="none" w="med" len="med"/>
                    </a:lnL>
                    <a:lnR cmpd="sng" algn="ctr" cap="flat" w="47625">
                      <a:solidFill>
                        <a:srgbClr val="F1B756"/>
                      </a:solidFill>
                      <a:prstDash val="solid"/>
                      <a:round/>
                      <a:headEnd type="none" w="med" len="med"/>
                      <a:tailEnd type="none" w="med" len="med"/>
                    </a:lnR>
                    <a:lnT cmpd="sng" algn="ctr" cap="flat" w="0">
                      <a:solidFill>
                        <a:srgbClr val="F1B756"/>
                      </a:solidFill>
                      <a:prstDash val="solid"/>
                      <a:round/>
                      <a:headEnd type="none" w="med" len="med"/>
                      <a:tailEnd type="none" w="med" len="med"/>
                    </a:lnT>
                    <a:lnB cmpd="sng" algn="ctr" cap="flat" w="47625">
                      <a:solidFill>
                        <a:srgbClr val="F1B756"/>
                      </a:solidFill>
                      <a:prstDash val="solid"/>
                      <a:round/>
                      <a:headEnd type="none" w="med" len="med"/>
                      <a:tailEnd type="none" w="med" len="med"/>
                    </a:lnB>
                    <a:solidFill>
                      <a:srgbClr val="FFF2DC"/>
                    </a:solidFill>
                  </a:tcPr>
                </a:tc>
                <a:tc>
                  <a:txBody>
                    <a:bodyPr anchor="t" rtlCol="false"/>
                    <a:lstStyle/>
                    <a:p>
                      <a:pPr algn="l">
                        <a:lnSpc>
                          <a:spcPts val="2940"/>
                        </a:lnSpc>
                        <a:defRPr/>
                      </a:pPr>
                      <a:r>
                        <a:rPr lang="en-US" sz="2100">
                          <a:solidFill>
                            <a:srgbClr val="004A69"/>
                          </a:solidFill>
                          <a:latin typeface="Trebuchet MS"/>
                          <a:ea typeface="Trebuchet MS"/>
                          <a:cs typeface="Trebuchet MS"/>
                          <a:sym typeface="Trebuchet MS"/>
                        </a:rPr>
                        <a:t>Explore and express their rights (HWS 3-09, 4-09) Develop their knowledge of political decision-making in Scotland (SOC-3-18, 4-18)</a:t>
                      </a:r>
                      <a:endParaRPr lang="en-US" sz="1100"/>
                    </a:p>
                  </a:txBody>
                  <a:tcPr marL="190500" marR="190500" marT="190500" marB="190500" anchor="ctr">
                    <a:lnL cmpd="sng" algn="ctr" cap="flat" w="47625">
                      <a:solidFill>
                        <a:srgbClr val="F1B756"/>
                      </a:solidFill>
                      <a:prstDash val="solid"/>
                      <a:round/>
                      <a:headEnd type="none" w="med" len="med"/>
                      <a:tailEnd type="none" w="med" len="med"/>
                    </a:lnL>
                    <a:lnR cmpd="sng" algn="ctr" cap="flat" w="47625">
                      <a:solidFill>
                        <a:srgbClr val="F1B756"/>
                      </a:solidFill>
                      <a:prstDash val="solid"/>
                      <a:round/>
                      <a:headEnd type="none" w="med" len="med"/>
                      <a:tailEnd type="none" w="med" len="med"/>
                    </a:lnR>
                    <a:lnT cmpd="sng" algn="ctr" cap="flat" w="0">
                      <a:solidFill>
                        <a:srgbClr val="F1B756"/>
                      </a:solidFill>
                      <a:prstDash val="solid"/>
                      <a:round/>
                      <a:headEnd type="none" w="med" len="med"/>
                      <a:tailEnd type="none" w="med" len="med"/>
                    </a:lnT>
                    <a:lnB cmpd="sng" algn="ctr" cap="flat" w="47625">
                      <a:solidFill>
                        <a:srgbClr val="F1B756"/>
                      </a:solidFill>
                      <a:prstDash val="solid"/>
                      <a:round/>
                      <a:headEnd type="none" w="med" len="med"/>
                      <a:tailEnd type="none" w="med" len="med"/>
                    </a:lnB>
                    <a:solidFill>
                      <a:srgbClr val="FFF2DC"/>
                    </a:solidFill>
                  </a:tcPr>
                </a:tc>
                <a:tc>
                  <a:txBody>
                    <a:bodyPr anchor="t" rtlCol="false"/>
                    <a:lstStyle/>
                    <a:p>
                      <a:pPr algn="l">
                        <a:lnSpc>
                          <a:spcPts val="2940"/>
                        </a:lnSpc>
                        <a:defRPr/>
                      </a:pPr>
                      <a:r>
                        <a:rPr lang="en-US" sz="2100">
                          <a:solidFill>
                            <a:srgbClr val="004A69"/>
                          </a:solidFill>
                          <a:latin typeface="Trebuchet MS"/>
                          <a:ea typeface="Trebuchet MS"/>
                          <a:cs typeface="Trebuchet MS"/>
                          <a:sym typeface="Trebuchet MS"/>
                        </a:rPr>
                        <a:t>Participate safely and effectively in groups and teams (O4) Broaden their perspectives through new experiences and thinking (O7)</a:t>
                      </a:r>
                      <a:endParaRPr lang="en-US" sz="1100"/>
                    </a:p>
                  </a:txBody>
                  <a:tcPr marL="190500" marR="190500" marT="190500" marB="190500" anchor="ctr">
                    <a:lnL cmpd="sng" algn="ctr" cap="flat" w="47625">
                      <a:solidFill>
                        <a:srgbClr val="F1B756"/>
                      </a:solidFill>
                      <a:prstDash val="solid"/>
                      <a:round/>
                      <a:headEnd type="none" w="med" len="med"/>
                      <a:tailEnd type="none" w="med" len="med"/>
                    </a:lnL>
                    <a:lnR cmpd="sng" algn="ctr" cap="flat" w="47625">
                      <a:solidFill>
                        <a:srgbClr val="F1B756"/>
                      </a:solidFill>
                      <a:prstDash val="solid"/>
                      <a:round/>
                      <a:headEnd type="none" w="med" len="med"/>
                      <a:tailEnd type="none" w="med" len="med"/>
                    </a:lnR>
                    <a:lnT cmpd="sng" algn="ctr" cap="flat" w="0">
                      <a:solidFill>
                        <a:srgbClr val="F1B756"/>
                      </a:solidFill>
                      <a:prstDash val="solid"/>
                      <a:round/>
                      <a:headEnd type="none" w="med" len="med"/>
                      <a:tailEnd type="none" w="med" len="med"/>
                    </a:lnT>
                    <a:lnB cmpd="sng" algn="ctr" cap="flat" w="47625">
                      <a:solidFill>
                        <a:srgbClr val="F1B756"/>
                      </a:solidFill>
                      <a:prstDash val="solid"/>
                      <a:round/>
                      <a:headEnd type="none" w="med" len="med"/>
                      <a:tailEnd type="none" w="med" len="med"/>
                    </a:lnB>
                    <a:solidFill>
                      <a:srgbClr val="FFF2DC"/>
                    </a:solidFill>
                  </a:tcPr>
                </a:tc>
              </a:tr>
              <a:tr h="1941490">
                <a:tc>
                  <a:txBody>
                    <a:bodyPr anchor="t" rtlCol="false"/>
                    <a:lstStyle/>
                    <a:p>
                      <a:pPr algn="ctr">
                        <a:lnSpc>
                          <a:spcPts val="2940"/>
                        </a:lnSpc>
                        <a:defRPr/>
                      </a:pPr>
                      <a:r>
                        <a:rPr lang="en-US" sz="2100">
                          <a:solidFill>
                            <a:srgbClr val="004A69"/>
                          </a:solidFill>
                          <a:latin typeface="Trebuchet MS"/>
                          <a:ea typeface="Trebuchet MS"/>
                          <a:cs typeface="Trebuchet MS"/>
                          <a:sym typeface="Trebuchet MS"/>
                        </a:rPr>
                        <a:t>Contribute your views</a:t>
                      </a:r>
                      <a:endParaRPr lang="en-US" sz="1100"/>
                    </a:p>
                  </a:txBody>
                  <a:tcPr marL="190500" marR="190500" marT="190500" marB="190500" anchor="ctr">
                    <a:lnL cmpd="sng" algn="ctr" cap="flat" w="47625">
                      <a:solidFill>
                        <a:srgbClr val="F1B756"/>
                      </a:solidFill>
                      <a:prstDash val="solid"/>
                      <a:round/>
                      <a:headEnd type="none" w="med" len="med"/>
                      <a:tailEnd type="none" w="med" len="med"/>
                    </a:lnL>
                    <a:lnR cmpd="sng" algn="ctr" cap="flat" w="47625">
                      <a:solidFill>
                        <a:srgbClr val="F1B756"/>
                      </a:solidFill>
                      <a:prstDash val="solid"/>
                      <a:round/>
                      <a:headEnd type="none" w="med" len="med"/>
                      <a:tailEnd type="none" w="med" len="med"/>
                    </a:lnR>
                    <a:lnT cmpd="sng" algn="ctr" cap="flat" w="47625">
                      <a:solidFill>
                        <a:srgbClr val="F1B756"/>
                      </a:solidFill>
                      <a:prstDash val="solid"/>
                      <a:round/>
                      <a:headEnd type="none" w="med" len="med"/>
                      <a:tailEnd type="none" w="med" len="med"/>
                    </a:lnT>
                    <a:lnB cmpd="sng" algn="ctr" cap="flat" w="47625">
                      <a:solidFill>
                        <a:srgbClr val="F1B756"/>
                      </a:solidFill>
                      <a:prstDash val="solid"/>
                      <a:round/>
                      <a:headEnd type="none" w="med" len="med"/>
                      <a:tailEnd type="none" w="med" len="med"/>
                    </a:lnB>
                    <a:solidFill>
                      <a:srgbClr val="FFF2DC"/>
                    </a:solidFill>
                  </a:tcPr>
                </a:tc>
                <a:tc>
                  <a:txBody>
                    <a:bodyPr anchor="t" rtlCol="false"/>
                    <a:lstStyle/>
                    <a:p>
                      <a:pPr algn="l">
                        <a:lnSpc>
                          <a:spcPts val="2940"/>
                        </a:lnSpc>
                        <a:defRPr/>
                      </a:pPr>
                      <a:r>
                        <a:rPr lang="en-US" sz="2100">
                          <a:solidFill>
                            <a:srgbClr val="004A69"/>
                          </a:solidFill>
                          <a:latin typeface="Trebuchet MS"/>
                          <a:ea typeface="Trebuchet MS"/>
                          <a:cs typeface="Trebuchet MS"/>
                          <a:sym typeface="Trebuchet MS"/>
                        </a:rPr>
                        <a:t>Discuss and take a view on current social, political and economic issues (SOC 3-15) Discuss actions that decision-makers should take to meet the needs of Scotland's young people (SOC 4-16)</a:t>
                      </a:r>
                      <a:endParaRPr lang="en-US" sz="1100"/>
                    </a:p>
                  </a:txBody>
                  <a:tcPr marL="190500" marR="190500" marT="190500" marB="190500" anchor="ctr">
                    <a:lnL cmpd="sng" algn="ctr" cap="flat" w="47625">
                      <a:solidFill>
                        <a:srgbClr val="F1B756"/>
                      </a:solidFill>
                      <a:prstDash val="solid"/>
                      <a:round/>
                      <a:headEnd type="none" w="med" len="med"/>
                      <a:tailEnd type="none" w="med" len="med"/>
                    </a:lnL>
                    <a:lnR cmpd="sng" algn="ctr" cap="flat" w="47625">
                      <a:solidFill>
                        <a:srgbClr val="F1B756"/>
                      </a:solidFill>
                      <a:prstDash val="solid"/>
                      <a:round/>
                      <a:headEnd type="none" w="med" len="med"/>
                      <a:tailEnd type="none" w="med" len="med"/>
                    </a:lnR>
                    <a:lnT cmpd="sng" algn="ctr" cap="flat" w="47625">
                      <a:solidFill>
                        <a:srgbClr val="F1B756"/>
                      </a:solidFill>
                      <a:prstDash val="solid"/>
                      <a:round/>
                      <a:headEnd type="none" w="med" len="med"/>
                      <a:tailEnd type="none" w="med" len="med"/>
                    </a:lnT>
                    <a:lnB cmpd="sng" algn="ctr" cap="flat" w="47625">
                      <a:solidFill>
                        <a:srgbClr val="F1B756"/>
                      </a:solidFill>
                      <a:prstDash val="solid"/>
                      <a:round/>
                      <a:headEnd type="none" w="med" len="med"/>
                      <a:tailEnd type="none" w="med" len="med"/>
                    </a:lnB>
                    <a:solidFill>
                      <a:srgbClr val="FFF2DC"/>
                    </a:solidFill>
                  </a:tcPr>
                </a:tc>
                <a:tc>
                  <a:txBody>
                    <a:bodyPr anchor="t" rtlCol="false"/>
                    <a:lstStyle/>
                    <a:p>
                      <a:pPr algn="l">
                        <a:lnSpc>
                          <a:spcPts val="2940"/>
                        </a:lnSpc>
                        <a:defRPr/>
                      </a:pPr>
                      <a:r>
                        <a:rPr lang="en-US" sz="2100">
                          <a:solidFill>
                            <a:srgbClr val="004A69"/>
                          </a:solidFill>
                          <a:latin typeface="Trebuchet MS"/>
                          <a:ea typeface="Trebuchet MS"/>
                          <a:cs typeface="Trebuchet MS"/>
                          <a:sym typeface="Trebuchet MS"/>
                        </a:rPr>
                        <a:t>Create and apply their learning (O3) Grow as active citizens, expressing their voice and enabling change (O6)</a:t>
                      </a:r>
                      <a:endParaRPr lang="en-US" sz="1100"/>
                    </a:p>
                  </a:txBody>
                  <a:tcPr marL="190500" marR="190500" marT="190500" marB="190500" anchor="ctr">
                    <a:lnL cmpd="sng" algn="ctr" cap="flat" w="47625">
                      <a:solidFill>
                        <a:srgbClr val="F1B756"/>
                      </a:solidFill>
                      <a:prstDash val="solid"/>
                      <a:round/>
                      <a:headEnd type="none" w="med" len="med"/>
                      <a:tailEnd type="none" w="med" len="med"/>
                    </a:lnL>
                    <a:lnR cmpd="sng" algn="ctr" cap="flat" w="47625">
                      <a:solidFill>
                        <a:srgbClr val="F1B756"/>
                      </a:solidFill>
                      <a:prstDash val="solid"/>
                      <a:round/>
                      <a:headEnd type="none" w="med" len="med"/>
                      <a:tailEnd type="none" w="med" len="med"/>
                    </a:lnR>
                    <a:lnT cmpd="sng" algn="ctr" cap="flat" w="47625">
                      <a:solidFill>
                        <a:srgbClr val="F1B756"/>
                      </a:solidFill>
                      <a:prstDash val="solid"/>
                      <a:round/>
                      <a:headEnd type="none" w="med" len="med"/>
                      <a:tailEnd type="none" w="med" len="med"/>
                    </a:lnT>
                    <a:lnB cmpd="sng" algn="ctr" cap="flat" w="47625">
                      <a:solidFill>
                        <a:srgbClr val="F1B756"/>
                      </a:solidFill>
                      <a:prstDash val="solid"/>
                      <a:round/>
                      <a:headEnd type="none" w="med" len="med"/>
                      <a:tailEnd type="none" w="med" len="med"/>
                    </a:lnB>
                    <a:solidFill>
                      <a:srgbClr val="FFF2DC"/>
                    </a:solidFill>
                  </a:tcPr>
                </a:tc>
              </a:tr>
              <a:tr h="1327019">
                <a:tc>
                  <a:txBody>
                    <a:bodyPr anchor="t" rtlCol="false"/>
                    <a:lstStyle/>
                    <a:p>
                      <a:pPr algn="ctr">
                        <a:lnSpc>
                          <a:spcPts val="2940"/>
                        </a:lnSpc>
                        <a:defRPr/>
                      </a:pPr>
                      <a:r>
                        <a:rPr lang="en-US" sz="2100">
                          <a:solidFill>
                            <a:srgbClr val="004A69"/>
                          </a:solidFill>
                          <a:latin typeface="Trebuchet MS"/>
                          <a:ea typeface="Trebuchet MS"/>
                          <a:cs typeface="Trebuchet MS"/>
                          <a:sym typeface="Trebuchet MS"/>
                        </a:rPr>
                        <a:t>Create change</a:t>
                      </a:r>
                      <a:endParaRPr lang="en-US" sz="1100"/>
                    </a:p>
                  </a:txBody>
                  <a:tcPr marL="190500" marR="190500" marT="190500" marB="190500" anchor="ctr">
                    <a:lnL cmpd="sng" algn="ctr" cap="flat" w="47625">
                      <a:solidFill>
                        <a:srgbClr val="F1B756"/>
                      </a:solidFill>
                      <a:prstDash val="solid"/>
                      <a:round/>
                      <a:headEnd type="none" w="med" len="med"/>
                      <a:tailEnd type="none" w="med" len="med"/>
                    </a:lnL>
                    <a:lnR cmpd="sng" algn="ctr" cap="flat" w="47625">
                      <a:solidFill>
                        <a:srgbClr val="F1B756"/>
                      </a:solidFill>
                      <a:prstDash val="solid"/>
                      <a:round/>
                      <a:headEnd type="none" w="med" len="med"/>
                      <a:tailEnd type="none" w="med" len="med"/>
                    </a:lnR>
                    <a:lnT cmpd="sng" algn="ctr" cap="flat" w="47625">
                      <a:solidFill>
                        <a:srgbClr val="F1B756"/>
                      </a:solidFill>
                      <a:prstDash val="solid"/>
                      <a:round/>
                      <a:headEnd type="none" w="med" len="med"/>
                      <a:tailEnd type="none" w="med" len="med"/>
                    </a:lnT>
                    <a:lnB cmpd="sng" algn="ctr" cap="flat" w="47625">
                      <a:solidFill>
                        <a:srgbClr val="F1B756"/>
                      </a:solidFill>
                      <a:prstDash val="solid"/>
                      <a:round/>
                      <a:headEnd type="none" w="med" len="med"/>
                      <a:tailEnd type="none" w="med" len="med"/>
                    </a:lnB>
                    <a:solidFill>
                      <a:srgbClr val="FFF2DC"/>
                    </a:solidFill>
                  </a:tcPr>
                </a:tc>
                <a:tc>
                  <a:txBody>
                    <a:bodyPr anchor="t" rtlCol="false"/>
                    <a:lstStyle/>
                    <a:p>
                      <a:pPr algn="l">
                        <a:lnSpc>
                          <a:spcPts val="2940"/>
                        </a:lnSpc>
                        <a:defRPr/>
                      </a:pPr>
                      <a:r>
                        <a:rPr lang="en-US" sz="2100">
                          <a:solidFill>
                            <a:srgbClr val="004A69"/>
                          </a:solidFill>
                          <a:latin typeface="Trebuchet MS"/>
                          <a:ea typeface="Trebuchet MS"/>
                          <a:cs typeface="Trebuchet MS"/>
                          <a:sym typeface="Trebuchet MS"/>
                        </a:rPr>
                        <a:t>Contribute to bringing about change (HWB 3-13, 4-13)</a:t>
                      </a:r>
                      <a:endParaRPr lang="en-US" sz="1100"/>
                    </a:p>
                  </a:txBody>
                  <a:tcPr marL="190500" marR="190500" marT="190500" marB="190500" anchor="ctr">
                    <a:lnL cmpd="sng" algn="ctr" cap="flat" w="47625">
                      <a:solidFill>
                        <a:srgbClr val="F1B756"/>
                      </a:solidFill>
                      <a:prstDash val="solid"/>
                      <a:round/>
                      <a:headEnd type="none" w="med" len="med"/>
                      <a:tailEnd type="none" w="med" len="med"/>
                    </a:lnL>
                    <a:lnR cmpd="sng" algn="ctr" cap="flat" w="47625">
                      <a:solidFill>
                        <a:srgbClr val="F1B756"/>
                      </a:solidFill>
                      <a:prstDash val="solid"/>
                      <a:round/>
                      <a:headEnd type="none" w="med" len="med"/>
                      <a:tailEnd type="none" w="med" len="med"/>
                    </a:lnR>
                    <a:lnT cmpd="sng" algn="ctr" cap="flat" w="47625">
                      <a:solidFill>
                        <a:srgbClr val="F1B756"/>
                      </a:solidFill>
                      <a:prstDash val="solid"/>
                      <a:round/>
                      <a:headEnd type="none" w="med" len="med"/>
                      <a:tailEnd type="none" w="med" len="med"/>
                    </a:lnT>
                    <a:lnB cmpd="sng" algn="ctr" cap="flat" w="47625">
                      <a:solidFill>
                        <a:srgbClr val="F1B756"/>
                      </a:solidFill>
                      <a:prstDash val="solid"/>
                      <a:round/>
                      <a:headEnd type="none" w="med" len="med"/>
                      <a:tailEnd type="none" w="med" len="med"/>
                    </a:lnB>
                    <a:solidFill>
                      <a:srgbClr val="FFF2DC"/>
                    </a:solidFill>
                  </a:tcPr>
                </a:tc>
                <a:tc>
                  <a:txBody>
                    <a:bodyPr anchor="t" rtlCol="false"/>
                    <a:lstStyle/>
                    <a:p>
                      <a:pPr algn="l">
                        <a:lnSpc>
                          <a:spcPts val="2940"/>
                        </a:lnSpc>
                        <a:defRPr/>
                      </a:pPr>
                      <a:r>
                        <a:rPr lang="en-US" sz="2100">
                          <a:solidFill>
                            <a:srgbClr val="004A69"/>
                          </a:solidFill>
                          <a:latin typeface="Trebuchet MS"/>
                          <a:ea typeface="Trebuchet MS"/>
                          <a:cs typeface="Trebuchet MS"/>
                          <a:sym typeface="Trebuchet MS"/>
                        </a:rPr>
                        <a:t>Grow as active citizens, expressing their voice and enabling change (O6)</a:t>
                      </a:r>
                      <a:endParaRPr lang="en-US" sz="1100"/>
                    </a:p>
                  </a:txBody>
                  <a:tcPr marL="190500" marR="190500" marT="190500" marB="190500" anchor="ctr">
                    <a:lnL cmpd="sng" algn="ctr" cap="flat" w="47625">
                      <a:solidFill>
                        <a:srgbClr val="F1B756"/>
                      </a:solidFill>
                      <a:prstDash val="solid"/>
                      <a:round/>
                      <a:headEnd type="none" w="med" len="med"/>
                      <a:tailEnd type="none" w="med" len="med"/>
                    </a:lnL>
                    <a:lnR cmpd="sng" algn="ctr" cap="flat" w="47625">
                      <a:solidFill>
                        <a:srgbClr val="F1B756"/>
                      </a:solidFill>
                      <a:prstDash val="solid"/>
                      <a:round/>
                      <a:headEnd type="none" w="med" len="med"/>
                      <a:tailEnd type="none" w="med" len="med"/>
                    </a:lnR>
                    <a:lnT cmpd="sng" algn="ctr" cap="flat" w="47625">
                      <a:solidFill>
                        <a:srgbClr val="F1B756"/>
                      </a:solidFill>
                      <a:prstDash val="solid"/>
                      <a:round/>
                      <a:headEnd type="none" w="med" len="med"/>
                      <a:tailEnd type="none" w="med" len="med"/>
                    </a:lnT>
                    <a:lnB cmpd="sng" algn="ctr" cap="flat" w="47625">
                      <a:solidFill>
                        <a:srgbClr val="F1B756"/>
                      </a:solidFill>
                      <a:prstDash val="solid"/>
                      <a:round/>
                      <a:headEnd type="none" w="med" len="med"/>
                      <a:tailEnd type="none" w="med" len="med"/>
                    </a:lnB>
                    <a:solidFill>
                      <a:srgbClr val="FFF2DC"/>
                    </a:solidFill>
                  </a:tcPr>
                </a:tc>
              </a:tr>
            </a:tbl>
          </a:graphicData>
        </a:graphic>
      </p:graphicFrame>
      <p:sp>
        <p:nvSpPr>
          <p:cNvPr name="TextBox 6" id="6"/>
          <p:cNvSpPr txBox="true"/>
          <p:nvPr/>
        </p:nvSpPr>
        <p:spPr>
          <a:xfrm rot="0">
            <a:off x="1734328" y="1095375"/>
            <a:ext cx="14819344" cy="1097916"/>
          </a:xfrm>
          <a:prstGeom prst="rect">
            <a:avLst/>
          </a:prstGeom>
        </p:spPr>
        <p:txBody>
          <a:bodyPr anchor="t" rtlCol="false" tIns="0" lIns="0" bIns="0" rIns="0">
            <a:spAutoFit/>
          </a:bodyPr>
          <a:lstStyle/>
          <a:p>
            <a:pPr algn="ctr" marL="0" indent="0" lvl="0">
              <a:lnSpc>
                <a:spcPts val="8470"/>
              </a:lnSpc>
              <a:spcBef>
                <a:spcPct val="0"/>
              </a:spcBef>
            </a:pPr>
            <a:r>
              <a:rPr lang="en-US" b="true" sz="7700">
                <a:solidFill>
                  <a:srgbClr val="004A69"/>
                </a:solidFill>
                <a:latin typeface="Trebuchet MS Bold"/>
                <a:ea typeface="Trebuchet MS Bold"/>
                <a:cs typeface="Trebuchet MS Bold"/>
                <a:sym typeface="Trebuchet MS Bold"/>
              </a:rPr>
              <a:t>Learning Outcomes</a:t>
            </a:r>
          </a:p>
        </p:txBody>
      </p:sp>
      <p:sp>
        <p:nvSpPr>
          <p:cNvPr name="TextBox 7" id="7"/>
          <p:cNvSpPr txBox="true"/>
          <p:nvPr/>
        </p:nvSpPr>
        <p:spPr>
          <a:xfrm rot="0">
            <a:off x="1028700" y="2527690"/>
            <a:ext cx="16230600" cy="497840"/>
          </a:xfrm>
          <a:prstGeom prst="rect">
            <a:avLst/>
          </a:prstGeom>
        </p:spPr>
        <p:txBody>
          <a:bodyPr anchor="t" rtlCol="false" tIns="0" lIns="0" bIns="0" rIns="0">
            <a:spAutoFit/>
          </a:bodyPr>
          <a:lstStyle/>
          <a:p>
            <a:pPr algn="ctr" marL="0" indent="0" lvl="0">
              <a:lnSpc>
                <a:spcPts val="4060"/>
              </a:lnSpc>
              <a:spcBef>
                <a:spcPct val="0"/>
              </a:spcBef>
            </a:pPr>
            <a:r>
              <a:rPr lang="en-US" sz="2900">
                <a:solidFill>
                  <a:srgbClr val="004A69"/>
                </a:solidFill>
                <a:latin typeface="Trebuchet MS"/>
                <a:ea typeface="Trebuchet MS"/>
                <a:cs typeface="Trebuchet MS"/>
                <a:sym typeface="Trebuchet MS"/>
              </a:rPr>
              <a:t>By the end of today, you will have learned how to:</a:t>
            </a: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bg>
      <p:bgPr>
        <a:solidFill>
          <a:srgbClr val="99D4ED"/>
        </a:solidFill>
      </p:bgPr>
    </p:bg>
    <p:spTree>
      <p:nvGrpSpPr>
        <p:cNvPr id="1" name=""/>
        <p:cNvGrpSpPr/>
        <p:nvPr/>
      </p:nvGrpSpPr>
      <p:grpSpPr>
        <a:xfrm>
          <a:off x="0" y="0"/>
          <a:ext cx="0" cy="0"/>
          <a:chOff x="0" y="0"/>
          <a:chExt cx="0" cy="0"/>
        </a:xfrm>
      </p:grpSpPr>
      <p:grpSp>
        <p:nvGrpSpPr>
          <p:cNvPr name="Group 2" id="2"/>
          <p:cNvGrpSpPr/>
          <p:nvPr/>
        </p:nvGrpSpPr>
        <p:grpSpPr>
          <a:xfrm rot="-5400000">
            <a:off x="-1145768" y="-1826984"/>
            <a:ext cx="13308237" cy="13940969"/>
            <a:chOff x="0" y="0"/>
            <a:chExt cx="660400" cy="691798"/>
          </a:xfrm>
        </p:grpSpPr>
        <p:sp>
          <p:nvSpPr>
            <p:cNvPr name="Freeform 3" id="3"/>
            <p:cNvSpPr/>
            <p:nvPr/>
          </p:nvSpPr>
          <p:spPr>
            <a:xfrm flipH="false" flipV="false" rot="0">
              <a:off x="0" y="0"/>
              <a:ext cx="660400" cy="691798"/>
            </a:xfrm>
            <a:custGeom>
              <a:avLst/>
              <a:gdLst/>
              <a:ahLst/>
              <a:cxnLst/>
              <a:rect r="r" b="b" t="t" l="l"/>
              <a:pathLst>
                <a:path h="691798" w="660400">
                  <a:moveTo>
                    <a:pt x="220252" y="672729"/>
                  </a:moveTo>
                  <a:cubicBezTo>
                    <a:pt x="254109" y="684243"/>
                    <a:pt x="292600" y="691798"/>
                    <a:pt x="330378" y="691798"/>
                  </a:cubicBezTo>
                  <a:cubicBezTo>
                    <a:pt x="368157" y="691798"/>
                    <a:pt x="404509" y="685321"/>
                    <a:pt x="438009" y="673807"/>
                  </a:cubicBezTo>
                  <a:cubicBezTo>
                    <a:pt x="438723" y="673448"/>
                    <a:pt x="439435" y="673448"/>
                    <a:pt x="440148" y="673089"/>
                  </a:cubicBezTo>
                  <a:cubicBezTo>
                    <a:pt x="565955" y="627033"/>
                    <a:pt x="658618" y="505419"/>
                    <a:pt x="660400" y="365984"/>
                  </a:cubicBezTo>
                  <a:lnTo>
                    <a:pt x="660400" y="0"/>
                  </a:lnTo>
                  <a:lnTo>
                    <a:pt x="0" y="0"/>
                  </a:lnTo>
                  <a:lnTo>
                    <a:pt x="0" y="365712"/>
                  </a:lnTo>
                  <a:cubicBezTo>
                    <a:pt x="1782" y="506138"/>
                    <a:pt x="93019" y="627753"/>
                    <a:pt x="220252" y="672729"/>
                  </a:cubicBezTo>
                  <a:close/>
                </a:path>
              </a:pathLst>
            </a:custGeom>
            <a:solidFill>
              <a:srgbClr val="E6F4FA"/>
            </a:solidFill>
          </p:spPr>
        </p:sp>
        <p:sp>
          <p:nvSpPr>
            <p:cNvPr name="TextBox 4" id="4"/>
            <p:cNvSpPr txBox="true"/>
            <p:nvPr/>
          </p:nvSpPr>
          <p:spPr>
            <a:xfrm>
              <a:off x="0" y="-19050"/>
              <a:ext cx="660400" cy="583848"/>
            </a:xfrm>
            <a:prstGeom prst="rect">
              <a:avLst/>
            </a:prstGeom>
          </p:spPr>
          <p:txBody>
            <a:bodyPr anchor="ctr" rtlCol="false" tIns="50800" lIns="50800" bIns="50800" rIns="50800"/>
            <a:lstStyle/>
            <a:p>
              <a:pPr algn="ctr">
                <a:lnSpc>
                  <a:spcPts val="2639"/>
                </a:lnSpc>
              </a:pPr>
            </a:p>
          </p:txBody>
        </p:sp>
      </p:grpSp>
      <p:sp>
        <p:nvSpPr>
          <p:cNvPr name="TextBox 5" id="5"/>
          <p:cNvSpPr txBox="true"/>
          <p:nvPr/>
        </p:nvSpPr>
        <p:spPr>
          <a:xfrm rot="0">
            <a:off x="1661137" y="2009775"/>
            <a:ext cx="8507501" cy="6324600"/>
          </a:xfrm>
          <a:prstGeom prst="rect">
            <a:avLst/>
          </a:prstGeom>
        </p:spPr>
        <p:txBody>
          <a:bodyPr anchor="t" rtlCol="false" tIns="0" lIns="0" bIns="0" rIns="0">
            <a:spAutoFit/>
          </a:bodyPr>
          <a:lstStyle/>
          <a:p>
            <a:pPr algn="l" marL="0" indent="0" lvl="0">
              <a:lnSpc>
                <a:spcPts val="8250"/>
              </a:lnSpc>
              <a:spcBef>
                <a:spcPct val="0"/>
              </a:spcBef>
            </a:pPr>
            <a:r>
              <a:rPr lang="en-US" b="true" sz="7500">
                <a:solidFill>
                  <a:srgbClr val="004A69"/>
                </a:solidFill>
                <a:latin typeface="Trebuchet MS Bold"/>
                <a:ea typeface="Trebuchet MS Bold"/>
                <a:cs typeface="Trebuchet MS Bold"/>
                <a:sym typeface="Trebuchet MS Bold"/>
              </a:rPr>
              <a:t>The Scottish Youth Parliament is the democratically elected voice of Scotland’s young people</a:t>
            </a:r>
          </a:p>
        </p:txBody>
      </p:sp>
      <p:sp>
        <p:nvSpPr>
          <p:cNvPr name="Freeform 6" id="6"/>
          <p:cNvSpPr/>
          <p:nvPr/>
        </p:nvSpPr>
        <p:spPr>
          <a:xfrm flipH="false" flipV="false" rot="0">
            <a:off x="11715103" y="2020142"/>
            <a:ext cx="5544197" cy="6246715"/>
          </a:xfrm>
          <a:custGeom>
            <a:avLst/>
            <a:gdLst/>
            <a:ahLst/>
            <a:cxnLst/>
            <a:rect r="r" b="b" t="t" l="l"/>
            <a:pathLst>
              <a:path h="6246715" w="5544197">
                <a:moveTo>
                  <a:pt x="0" y="0"/>
                </a:moveTo>
                <a:lnTo>
                  <a:pt x="5544197" y="0"/>
                </a:lnTo>
                <a:lnTo>
                  <a:pt x="5544197" y="6246716"/>
                </a:lnTo>
                <a:lnTo>
                  <a:pt x="0" y="6246716"/>
                </a:lnTo>
                <a:lnTo>
                  <a:pt x="0" y="0"/>
                </a:lnTo>
                <a:close/>
              </a:path>
            </a:pathLst>
          </a:custGeom>
          <a:blipFill>
            <a:blip r:embed="rId2"/>
            <a:stretch>
              <a:fillRect l="0" t="0" r="0" b="0"/>
            </a:stretch>
          </a:blipFill>
        </p:spPr>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bg>
      <p:bgPr>
        <a:solidFill>
          <a:srgbClr val="E6F4FA"/>
        </a:solidFill>
      </p:bgPr>
    </p:bg>
    <p:spTree>
      <p:nvGrpSpPr>
        <p:cNvPr id="1" name=""/>
        <p:cNvGrpSpPr/>
        <p:nvPr/>
      </p:nvGrpSpPr>
      <p:grpSpPr>
        <a:xfrm>
          <a:off x="0" y="0"/>
          <a:ext cx="0" cy="0"/>
          <a:chOff x="0" y="0"/>
          <a:chExt cx="0" cy="0"/>
        </a:xfrm>
      </p:grpSpPr>
      <p:grpSp>
        <p:nvGrpSpPr>
          <p:cNvPr name="Group 2" id="2"/>
          <p:cNvGrpSpPr/>
          <p:nvPr/>
        </p:nvGrpSpPr>
        <p:grpSpPr>
          <a:xfrm rot="0">
            <a:off x="11121748" y="0"/>
            <a:ext cx="7166252" cy="9806661"/>
            <a:chOff x="0" y="0"/>
            <a:chExt cx="9555003" cy="13075548"/>
          </a:xfrm>
        </p:grpSpPr>
        <p:pic>
          <p:nvPicPr>
            <p:cNvPr name="Picture 3" id="3"/>
            <p:cNvPicPr>
              <a:picLocks noChangeAspect="true"/>
            </p:cNvPicPr>
            <p:nvPr/>
          </p:nvPicPr>
          <p:blipFill>
            <a:blip r:embed="rId2"/>
            <a:srcRect l="25272" t="0" r="26011" b="0"/>
            <a:stretch>
              <a:fillRect/>
            </a:stretch>
          </p:blipFill>
          <p:spPr>
            <a:xfrm flipH="false" flipV="false">
              <a:off x="0" y="0"/>
              <a:ext cx="9555003" cy="13075548"/>
            </a:xfrm>
            <a:prstGeom prst="rect">
              <a:avLst/>
            </a:prstGeom>
          </p:spPr>
        </p:pic>
      </p:grpSp>
      <p:grpSp>
        <p:nvGrpSpPr>
          <p:cNvPr name="Group 4" id="4"/>
          <p:cNvGrpSpPr/>
          <p:nvPr/>
        </p:nvGrpSpPr>
        <p:grpSpPr>
          <a:xfrm rot="0">
            <a:off x="0" y="9806661"/>
            <a:ext cx="18288000" cy="480339"/>
            <a:chOff x="0" y="0"/>
            <a:chExt cx="4816593" cy="126509"/>
          </a:xfrm>
        </p:grpSpPr>
        <p:sp>
          <p:nvSpPr>
            <p:cNvPr name="Freeform 5" id="5"/>
            <p:cNvSpPr/>
            <p:nvPr/>
          </p:nvSpPr>
          <p:spPr>
            <a:xfrm flipH="false" flipV="false" rot="0">
              <a:off x="0" y="0"/>
              <a:ext cx="4816592" cy="126509"/>
            </a:xfrm>
            <a:custGeom>
              <a:avLst/>
              <a:gdLst/>
              <a:ahLst/>
              <a:cxnLst/>
              <a:rect r="r" b="b" t="t" l="l"/>
              <a:pathLst>
                <a:path h="126509" w="4816592">
                  <a:moveTo>
                    <a:pt x="0" y="0"/>
                  </a:moveTo>
                  <a:lnTo>
                    <a:pt x="4816592" y="0"/>
                  </a:lnTo>
                  <a:lnTo>
                    <a:pt x="4816592" y="126509"/>
                  </a:lnTo>
                  <a:lnTo>
                    <a:pt x="0" y="126509"/>
                  </a:lnTo>
                  <a:close/>
                </a:path>
              </a:pathLst>
            </a:custGeom>
            <a:solidFill>
              <a:srgbClr val="F9B062"/>
            </a:solidFill>
          </p:spPr>
        </p:sp>
        <p:sp>
          <p:nvSpPr>
            <p:cNvPr name="TextBox 6" id="6"/>
            <p:cNvSpPr txBox="true"/>
            <p:nvPr/>
          </p:nvSpPr>
          <p:spPr>
            <a:xfrm>
              <a:off x="0" y="-19050"/>
              <a:ext cx="4816593" cy="145559"/>
            </a:xfrm>
            <a:prstGeom prst="rect">
              <a:avLst/>
            </a:prstGeom>
          </p:spPr>
          <p:txBody>
            <a:bodyPr anchor="ctr" rtlCol="false" tIns="50800" lIns="50800" bIns="50800" rIns="50800"/>
            <a:lstStyle/>
            <a:p>
              <a:pPr algn="ctr">
                <a:lnSpc>
                  <a:spcPts val="2639"/>
                </a:lnSpc>
              </a:pPr>
            </a:p>
          </p:txBody>
        </p:sp>
      </p:grpSp>
      <p:sp>
        <p:nvSpPr>
          <p:cNvPr name="TextBox 7" id="7"/>
          <p:cNvSpPr txBox="true"/>
          <p:nvPr/>
        </p:nvSpPr>
        <p:spPr>
          <a:xfrm rot="0">
            <a:off x="1028700" y="911083"/>
            <a:ext cx="9062258" cy="1097916"/>
          </a:xfrm>
          <a:prstGeom prst="rect">
            <a:avLst/>
          </a:prstGeom>
        </p:spPr>
        <p:txBody>
          <a:bodyPr anchor="t" rtlCol="false" tIns="0" lIns="0" bIns="0" rIns="0">
            <a:spAutoFit/>
          </a:bodyPr>
          <a:lstStyle/>
          <a:p>
            <a:pPr algn="l" marL="0" indent="0" lvl="0">
              <a:lnSpc>
                <a:spcPts val="8470"/>
              </a:lnSpc>
              <a:spcBef>
                <a:spcPct val="0"/>
              </a:spcBef>
            </a:pPr>
            <a:r>
              <a:rPr lang="en-US" b="true" sz="7700">
                <a:solidFill>
                  <a:srgbClr val="004A69"/>
                </a:solidFill>
                <a:latin typeface="Trebuchet MS Bold"/>
                <a:ea typeface="Trebuchet MS Bold"/>
                <a:cs typeface="Trebuchet MS Bold"/>
                <a:sym typeface="Trebuchet MS Bold"/>
              </a:rPr>
              <a:t>About SYP</a:t>
            </a:r>
          </a:p>
        </p:txBody>
      </p:sp>
      <p:sp>
        <p:nvSpPr>
          <p:cNvPr name="TextBox 8" id="8"/>
          <p:cNvSpPr txBox="true"/>
          <p:nvPr/>
        </p:nvSpPr>
        <p:spPr>
          <a:xfrm rot="0">
            <a:off x="1028700" y="2904349"/>
            <a:ext cx="9062258" cy="6155690"/>
          </a:xfrm>
          <a:prstGeom prst="rect">
            <a:avLst/>
          </a:prstGeom>
        </p:spPr>
        <p:txBody>
          <a:bodyPr anchor="t" rtlCol="false" tIns="0" lIns="0" bIns="0" rIns="0">
            <a:spAutoFit/>
          </a:bodyPr>
          <a:lstStyle/>
          <a:p>
            <a:pPr algn="l" marL="626114" indent="-313057" lvl="1">
              <a:lnSpc>
                <a:spcPts val="4060"/>
              </a:lnSpc>
              <a:buFont typeface="Arial"/>
              <a:buChar char="•"/>
            </a:pPr>
            <a:r>
              <a:rPr lang="en-US" sz="2900">
                <a:solidFill>
                  <a:srgbClr val="004A69"/>
                </a:solidFill>
                <a:latin typeface="Trebuchet MS"/>
                <a:ea typeface="Trebuchet MS"/>
                <a:cs typeface="Trebuchet MS"/>
                <a:sym typeface="Trebuchet MS"/>
              </a:rPr>
              <a:t>SYP is a uniquely youth-led charity, which means the organisation’s entire governance process is managed by young people</a:t>
            </a:r>
          </a:p>
          <a:p>
            <a:pPr algn="l" marL="626114" indent="-313057" lvl="1">
              <a:lnSpc>
                <a:spcPts val="4060"/>
              </a:lnSpc>
              <a:buFont typeface="Arial"/>
              <a:buChar char="•"/>
            </a:pPr>
            <a:r>
              <a:rPr lang="en-US" sz="2900">
                <a:solidFill>
                  <a:srgbClr val="004A69"/>
                </a:solidFill>
                <a:latin typeface="Trebuchet MS"/>
                <a:ea typeface="Trebuchet MS"/>
                <a:cs typeface="Trebuchet MS"/>
                <a:sym typeface="Trebuchet MS"/>
              </a:rPr>
              <a:t>The Youth Parliament is one day older than the main Scottish Parliament, having held our first Sitting on 30 June 1999</a:t>
            </a:r>
          </a:p>
          <a:p>
            <a:pPr algn="l" marL="626114" indent="-313057" lvl="1">
              <a:lnSpc>
                <a:spcPts val="4060"/>
              </a:lnSpc>
              <a:buFont typeface="Arial"/>
              <a:buChar char="•"/>
            </a:pPr>
            <a:r>
              <a:rPr lang="en-US" sz="2900">
                <a:solidFill>
                  <a:srgbClr val="004A69"/>
                </a:solidFill>
                <a:latin typeface="Trebuchet MS"/>
                <a:ea typeface="Trebuchet MS"/>
                <a:cs typeface="Trebuchet MS"/>
                <a:sym typeface="Trebuchet MS"/>
              </a:rPr>
              <a:t>There are over 160 Members of the Scottish Youth Parliament (MSYPs) and SYP’s vision is to make Scotland the best place in the world to grow up</a:t>
            </a:r>
          </a:p>
          <a:p>
            <a:pPr algn="l" marL="626114" indent="-313057" lvl="1">
              <a:lnSpc>
                <a:spcPts val="4060"/>
              </a:lnSpc>
              <a:buFont typeface="Arial"/>
              <a:buChar char="•"/>
            </a:pPr>
            <a:r>
              <a:rPr lang="en-US" sz="2900">
                <a:solidFill>
                  <a:srgbClr val="004A69"/>
                </a:solidFill>
                <a:latin typeface="Trebuchet MS"/>
                <a:ea typeface="Trebuchet MS"/>
                <a:cs typeface="Trebuchet MS"/>
                <a:sym typeface="Trebuchet MS"/>
              </a:rPr>
              <a:t>Members have led successful campaigns on equal marriage, votes at 16, free bus travel and the incorporation of the UNCRC</a:t>
            </a:r>
          </a:p>
        </p:txBody>
      </p:sp>
      <p:sp>
        <p:nvSpPr>
          <p:cNvPr name="TextBox 9" id="9"/>
          <p:cNvSpPr txBox="true"/>
          <p:nvPr/>
        </p:nvSpPr>
        <p:spPr>
          <a:xfrm rot="0">
            <a:off x="12150448" y="8263751"/>
            <a:ext cx="5108852" cy="1268730"/>
          </a:xfrm>
          <a:prstGeom prst="rect">
            <a:avLst/>
          </a:prstGeom>
        </p:spPr>
        <p:txBody>
          <a:bodyPr anchor="t" rtlCol="false" tIns="0" lIns="0" bIns="0" rIns="0">
            <a:spAutoFit/>
          </a:bodyPr>
          <a:lstStyle/>
          <a:p>
            <a:pPr algn="r">
              <a:lnSpc>
                <a:spcPts val="2520"/>
              </a:lnSpc>
            </a:pPr>
            <a:r>
              <a:rPr lang="en-US" b="true" sz="1800" i="true">
                <a:solidFill>
                  <a:srgbClr val="FFFFFF"/>
                </a:solidFill>
                <a:latin typeface="Trebuchet MS Bold Italics"/>
                <a:ea typeface="Trebuchet MS Bold Italics"/>
                <a:cs typeface="Trebuchet MS Bold Italics"/>
                <a:sym typeface="Trebuchet MS Bold Italics"/>
              </a:rPr>
              <a:t>SYP Chair Ellie Craig MSYP alongside Alison Johnstone, Presiding Officer of the Scottish Parliament, chairing a MSYP debate in Parliament in November 2024</a:t>
            </a:r>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bg>
      <p:bgPr>
        <a:solidFill>
          <a:srgbClr val="E6F4FA"/>
        </a:solidFill>
      </p:bgPr>
    </p:bg>
    <p:spTree>
      <p:nvGrpSpPr>
        <p:cNvPr id="1" name=""/>
        <p:cNvGrpSpPr/>
        <p:nvPr/>
      </p:nvGrpSpPr>
      <p:grpSpPr>
        <a:xfrm>
          <a:off x="0" y="0"/>
          <a:ext cx="0" cy="0"/>
          <a:chOff x="0" y="0"/>
          <a:chExt cx="0" cy="0"/>
        </a:xfrm>
      </p:grpSpPr>
      <p:grpSp>
        <p:nvGrpSpPr>
          <p:cNvPr name="Group 2" id="2"/>
          <p:cNvGrpSpPr/>
          <p:nvPr/>
        </p:nvGrpSpPr>
        <p:grpSpPr>
          <a:xfrm rot="0">
            <a:off x="0" y="0"/>
            <a:ext cx="18288000" cy="2612220"/>
            <a:chOff x="0" y="0"/>
            <a:chExt cx="4816593" cy="687992"/>
          </a:xfrm>
        </p:grpSpPr>
        <p:sp>
          <p:nvSpPr>
            <p:cNvPr name="Freeform 3" id="3"/>
            <p:cNvSpPr/>
            <p:nvPr/>
          </p:nvSpPr>
          <p:spPr>
            <a:xfrm flipH="false" flipV="false" rot="0">
              <a:off x="0" y="0"/>
              <a:ext cx="4816592" cy="687992"/>
            </a:xfrm>
            <a:custGeom>
              <a:avLst/>
              <a:gdLst/>
              <a:ahLst/>
              <a:cxnLst/>
              <a:rect r="r" b="b" t="t" l="l"/>
              <a:pathLst>
                <a:path h="687992" w="4816592">
                  <a:moveTo>
                    <a:pt x="0" y="0"/>
                  </a:moveTo>
                  <a:lnTo>
                    <a:pt x="4816592" y="0"/>
                  </a:lnTo>
                  <a:lnTo>
                    <a:pt x="4816592" y="687992"/>
                  </a:lnTo>
                  <a:lnTo>
                    <a:pt x="0" y="687992"/>
                  </a:lnTo>
                  <a:close/>
                </a:path>
              </a:pathLst>
            </a:custGeom>
            <a:solidFill>
              <a:srgbClr val="99D4ED"/>
            </a:solidFill>
          </p:spPr>
        </p:sp>
        <p:sp>
          <p:nvSpPr>
            <p:cNvPr name="TextBox 4" id="4"/>
            <p:cNvSpPr txBox="true"/>
            <p:nvPr/>
          </p:nvSpPr>
          <p:spPr>
            <a:xfrm>
              <a:off x="0" y="-19050"/>
              <a:ext cx="4816593" cy="707042"/>
            </a:xfrm>
            <a:prstGeom prst="rect">
              <a:avLst/>
            </a:prstGeom>
          </p:spPr>
          <p:txBody>
            <a:bodyPr anchor="ctr" rtlCol="false" tIns="50800" lIns="50800" bIns="50800" rIns="50800"/>
            <a:lstStyle/>
            <a:p>
              <a:pPr algn="ctr">
                <a:lnSpc>
                  <a:spcPts val="2639"/>
                </a:lnSpc>
              </a:pPr>
            </a:p>
          </p:txBody>
        </p:sp>
      </p:grpSp>
      <p:grpSp>
        <p:nvGrpSpPr>
          <p:cNvPr name="Group 5" id="5"/>
          <p:cNvGrpSpPr/>
          <p:nvPr/>
        </p:nvGrpSpPr>
        <p:grpSpPr>
          <a:xfrm rot="0">
            <a:off x="1028700" y="781999"/>
            <a:ext cx="16230600" cy="1830221"/>
            <a:chOff x="0" y="0"/>
            <a:chExt cx="4274726" cy="482034"/>
          </a:xfrm>
        </p:grpSpPr>
        <p:sp>
          <p:nvSpPr>
            <p:cNvPr name="Freeform 6" id="6"/>
            <p:cNvSpPr/>
            <p:nvPr/>
          </p:nvSpPr>
          <p:spPr>
            <a:xfrm flipH="false" flipV="false" rot="0">
              <a:off x="0" y="0"/>
              <a:ext cx="4274726" cy="482034"/>
            </a:xfrm>
            <a:custGeom>
              <a:avLst/>
              <a:gdLst/>
              <a:ahLst/>
              <a:cxnLst/>
              <a:rect r="r" b="b" t="t" l="l"/>
              <a:pathLst>
                <a:path h="482034" w="4274726">
                  <a:moveTo>
                    <a:pt x="0" y="0"/>
                  </a:moveTo>
                  <a:lnTo>
                    <a:pt x="4274726" y="0"/>
                  </a:lnTo>
                  <a:lnTo>
                    <a:pt x="4274726" y="482034"/>
                  </a:lnTo>
                  <a:lnTo>
                    <a:pt x="0" y="482034"/>
                  </a:lnTo>
                  <a:close/>
                </a:path>
              </a:pathLst>
            </a:custGeom>
            <a:solidFill>
              <a:srgbClr val="F9B062"/>
            </a:solidFill>
          </p:spPr>
        </p:sp>
        <p:sp>
          <p:nvSpPr>
            <p:cNvPr name="TextBox 7" id="7"/>
            <p:cNvSpPr txBox="true"/>
            <p:nvPr/>
          </p:nvSpPr>
          <p:spPr>
            <a:xfrm>
              <a:off x="0" y="-19050"/>
              <a:ext cx="4274726" cy="501084"/>
            </a:xfrm>
            <a:prstGeom prst="rect">
              <a:avLst/>
            </a:prstGeom>
          </p:spPr>
          <p:txBody>
            <a:bodyPr anchor="ctr" rtlCol="false" tIns="50800" lIns="50800" bIns="50800" rIns="50800"/>
            <a:lstStyle/>
            <a:p>
              <a:pPr algn="ctr">
                <a:lnSpc>
                  <a:spcPts val="2639"/>
                </a:lnSpc>
              </a:pPr>
            </a:p>
          </p:txBody>
        </p:sp>
      </p:grpSp>
      <p:grpSp>
        <p:nvGrpSpPr>
          <p:cNvPr name="Group 8" id="8"/>
          <p:cNvGrpSpPr/>
          <p:nvPr/>
        </p:nvGrpSpPr>
        <p:grpSpPr>
          <a:xfrm rot="0">
            <a:off x="1028700" y="2612220"/>
            <a:ext cx="16230600" cy="6646080"/>
            <a:chOff x="0" y="0"/>
            <a:chExt cx="4274726" cy="1750408"/>
          </a:xfrm>
        </p:grpSpPr>
        <p:sp>
          <p:nvSpPr>
            <p:cNvPr name="Freeform 9" id="9"/>
            <p:cNvSpPr/>
            <p:nvPr/>
          </p:nvSpPr>
          <p:spPr>
            <a:xfrm flipH="false" flipV="false" rot="0">
              <a:off x="0" y="0"/>
              <a:ext cx="4274726" cy="1750408"/>
            </a:xfrm>
            <a:custGeom>
              <a:avLst/>
              <a:gdLst/>
              <a:ahLst/>
              <a:cxnLst/>
              <a:rect r="r" b="b" t="t" l="l"/>
              <a:pathLst>
                <a:path h="1750408" w="4274726">
                  <a:moveTo>
                    <a:pt x="0" y="0"/>
                  </a:moveTo>
                  <a:lnTo>
                    <a:pt x="4274726" y="0"/>
                  </a:lnTo>
                  <a:lnTo>
                    <a:pt x="4274726" y="1750408"/>
                  </a:lnTo>
                  <a:lnTo>
                    <a:pt x="0" y="1750408"/>
                  </a:lnTo>
                  <a:close/>
                </a:path>
              </a:pathLst>
            </a:custGeom>
            <a:solidFill>
              <a:srgbClr val="FEF4E9"/>
            </a:solidFill>
          </p:spPr>
        </p:sp>
        <p:sp>
          <p:nvSpPr>
            <p:cNvPr name="TextBox 10" id="10"/>
            <p:cNvSpPr txBox="true"/>
            <p:nvPr/>
          </p:nvSpPr>
          <p:spPr>
            <a:xfrm>
              <a:off x="0" y="-19050"/>
              <a:ext cx="4274726" cy="1769458"/>
            </a:xfrm>
            <a:prstGeom prst="rect">
              <a:avLst/>
            </a:prstGeom>
          </p:spPr>
          <p:txBody>
            <a:bodyPr anchor="ctr" rtlCol="false" tIns="50800" lIns="50800" bIns="50800" rIns="50800"/>
            <a:lstStyle/>
            <a:p>
              <a:pPr algn="ctr">
                <a:lnSpc>
                  <a:spcPts val="2639"/>
                </a:lnSpc>
              </a:pPr>
            </a:p>
          </p:txBody>
        </p:sp>
      </p:grpSp>
      <p:sp>
        <p:nvSpPr>
          <p:cNvPr name="TextBox 11" id="11"/>
          <p:cNvSpPr txBox="true"/>
          <p:nvPr/>
        </p:nvSpPr>
        <p:spPr>
          <a:xfrm rot="0">
            <a:off x="1796737" y="3086015"/>
            <a:ext cx="14440704" cy="2555240"/>
          </a:xfrm>
          <a:prstGeom prst="rect">
            <a:avLst/>
          </a:prstGeom>
        </p:spPr>
        <p:txBody>
          <a:bodyPr anchor="t" rtlCol="false" tIns="0" lIns="0" bIns="0" rIns="0">
            <a:spAutoFit/>
          </a:bodyPr>
          <a:lstStyle/>
          <a:p>
            <a:pPr algn="l" marL="626114" indent="-313057" lvl="1">
              <a:lnSpc>
                <a:spcPts val="4060"/>
              </a:lnSpc>
              <a:buFont typeface="Arial"/>
              <a:buChar char="•"/>
            </a:pPr>
            <a:r>
              <a:rPr lang="en-US" sz="2900">
                <a:solidFill>
                  <a:srgbClr val="004A69"/>
                </a:solidFill>
                <a:latin typeface="Trebuchet MS"/>
                <a:ea typeface="Trebuchet MS"/>
                <a:cs typeface="Trebuchet MS"/>
                <a:sym typeface="Trebuchet MS"/>
              </a:rPr>
              <a:t>Since 2007, every five years, in line with the Scottish Parliament elections, SYP have created a manifesto, which is a document created by young people for young people</a:t>
            </a:r>
          </a:p>
          <a:p>
            <a:pPr algn="l" marL="626114" indent="-313057" lvl="1">
              <a:lnSpc>
                <a:spcPts val="4060"/>
              </a:lnSpc>
              <a:buFont typeface="Arial"/>
              <a:buChar char="•"/>
            </a:pPr>
            <a:r>
              <a:rPr lang="en-US" sz="2900">
                <a:solidFill>
                  <a:srgbClr val="004A69"/>
                </a:solidFill>
                <a:latin typeface="Trebuchet MS"/>
                <a:ea typeface="Trebuchet MS"/>
                <a:cs typeface="Trebuchet MS"/>
                <a:sym typeface="Trebuchet MS"/>
              </a:rPr>
              <a:t>In the document, SYP will include a list of ideas which young people think decision makers need to implement to meet the needs Scotland's young people</a:t>
            </a:r>
          </a:p>
        </p:txBody>
      </p:sp>
      <p:sp>
        <p:nvSpPr>
          <p:cNvPr name="Freeform 12" id="12"/>
          <p:cNvSpPr/>
          <p:nvPr/>
        </p:nvSpPr>
        <p:spPr>
          <a:xfrm flipH="false" flipV="false" rot="0">
            <a:off x="15208774" y="5147178"/>
            <a:ext cx="2950639" cy="5139822"/>
          </a:xfrm>
          <a:custGeom>
            <a:avLst/>
            <a:gdLst/>
            <a:ahLst/>
            <a:cxnLst/>
            <a:rect r="r" b="b" t="t" l="l"/>
            <a:pathLst>
              <a:path h="5139822" w="2950639">
                <a:moveTo>
                  <a:pt x="0" y="0"/>
                </a:moveTo>
                <a:lnTo>
                  <a:pt x="2950639" y="0"/>
                </a:lnTo>
                <a:lnTo>
                  <a:pt x="2950639" y="5139822"/>
                </a:lnTo>
                <a:lnTo>
                  <a:pt x="0" y="5139822"/>
                </a:lnTo>
                <a:lnTo>
                  <a:pt x="0" y="0"/>
                </a:lnTo>
                <a:close/>
              </a:path>
            </a:pathLst>
          </a:custGeom>
          <a:blipFill>
            <a:blip r:embed="rId2"/>
            <a:stretch>
              <a:fillRect l="0" t="0" r="0" b="0"/>
            </a:stretch>
          </a:blipFill>
        </p:spPr>
      </p:sp>
      <p:sp>
        <p:nvSpPr>
          <p:cNvPr name="TextBox 13" id="13"/>
          <p:cNvSpPr txBox="true"/>
          <p:nvPr/>
        </p:nvSpPr>
        <p:spPr>
          <a:xfrm rot="0">
            <a:off x="1796737" y="1190625"/>
            <a:ext cx="14694527" cy="1065674"/>
          </a:xfrm>
          <a:prstGeom prst="rect">
            <a:avLst/>
          </a:prstGeom>
        </p:spPr>
        <p:txBody>
          <a:bodyPr anchor="t" rtlCol="false" tIns="0" lIns="0" bIns="0" rIns="0">
            <a:spAutoFit/>
          </a:bodyPr>
          <a:lstStyle/>
          <a:p>
            <a:pPr algn="ctr" marL="0" indent="0" lvl="0">
              <a:lnSpc>
                <a:spcPts val="8152"/>
              </a:lnSpc>
              <a:spcBef>
                <a:spcPct val="0"/>
              </a:spcBef>
            </a:pPr>
            <a:r>
              <a:rPr lang="en-US" b="true" sz="7411">
                <a:solidFill>
                  <a:srgbClr val="000000"/>
                </a:solidFill>
                <a:latin typeface="Trebuchet MS Bold"/>
                <a:ea typeface="Trebuchet MS Bold"/>
                <a:cs typeface="Trebuchet MS Bold"/>
                <a:sym typeface="Trebuchet MS Bold"/>
              </a:rPr>
              <a:t>What is a manifesto?</a:t>
            </a:r>
          </a:p>
        </p:txBody>
      </p:sp>
      <p:sp>
        <p:nvSpPr>
          <p:cNvPr name="TextBox 14" id="14"/>
          <p:cNvSpPr txBox="true"/>
          <p:nvPr/>
        </p:nvSpPr>
        <p:spPr>
          <a:xfrm rot="0">
            <a:off x="1796737" y="5657765"/>
            <a:ext cx="12950542" cy="3069590"/>
          </a:xfrm>
          <a:prstGeom prst="rect">
            <a:avLst/>
          </a:prstGeom>
        </p:spPr>
        <p:txBody>
          <a:bodyPr anchor="t" rtlCol="false" tIns="0" lIns="0" bIns="0" rIns="0">
            <a:spAutoFit/>
          </a:bodyPr>
          <a:lstStyle/>
          <a:p>
            <a:pPr algn="l" marL="626114" indent="-313057" lvl="1">
              <a:lnSpc>
                <a:spcPts val="4060"/>
              </a:lnSpc>
              <a:buFont typeface="Arial"/>
              <a:buChar char="•"/>
            </a:pPr>
            <a:r>
              <a:rPr lang="en-US" sz="2900">
                <a:solidFill>
                  <a:srgbClr val="004A69"/>
                </a:solidFill>
                <a:latin typeface="Trebuchet MS"/>
                <a:ea typeface="Trebuchet MS"/>
                <a:cs typeface="Trebuchet MS"/>
                <a:sym typeface="Trebuchet MS"/>
              </a:rPr>
              <a:t>Each of these ideas will be worded as a ‘policy’ which sets out young people’s views and calls to action on each issue</a:t>
            </a:r>
          </a:p>
          <a:p>
            <a:pPr algn="l" marL="626114" indent="-313057" lvl="1">
              <a:lnSpc>
                <a:spcPts val="4060"/>
              </a:lnSpc>
              <a:buFont typeface="Arial"/>
              <a:buChar char="•"/>
            </a:pPr>
            <a:r>
              <a:rPr lang="en-US" sz="2900">
                <a:solidFill>
                  <a:srgbClr val="004A69"/>
                </a:solidFill>
                <a:latin typeface="Trebuchet MS"/>
                <a:ea typeface="Trebuchet MS"/>
                <a:cs typeface="Trebuchet MS"/>
                <a:sym typeface="Trebuchet MS"/>
              </a:rPr>
              <a:t>SYP will use the issues highlighted to plan campaigns from 2026 until 2031</a:t>
            </a:r>
          </a:p>
          <a:p>
            <a:pPr algn="l" marL="626114" indent="-313057" lvl="1">
              <a:lnSpc>
                <a:spcPts val="4060"/>
              </a:lnSpc>
              <a:buFont typeface="Arial"/>
              <a:buChar char="•"/>
            </a:pPr>
            <a:r>
              <a:rPr lang="en-US" sz="2900">
                <a:solidFill>
                  <a:srgbClr val="004A69"/>
                </a:solidFill>
                <a:latin typeface="Trebuchet MS"/>
                <a:ea typeface="Trebuchet MS"/>
                <a:cs typeface="Trebuchet MS"/>
                <a:sym typeface="Trebuchet MS"/>
              </a:rPr>
              <a:t>The Youth Parliament’s new manifesto will be published later this year, ahead of the</a:t>
            </a:r>
            <a:r>
              <a:rPr lang="en-US" sz="2900">
                <a:solidFill>
                  <a:srgbClr val="004A69"/>
                </a:solidFill>
                <a:latin typeface="Trebuchet MS"/>
                <a:ea typeface="Trebuchet MS"/>
                <a:cs typeface="Trebuchet MS"/>
                <a:sym typeface="Trebuchet MS"/>
              </a:rPr>
              <a:t> May 2026 Scottish Parliament election - MSYPs will use it to ask the political parties to include the policies in their plans</a:t>
            </a:r>
          </a:p>
        </p:txBody>
      </p:sp>
    </p:spTree>
  </p:cSld>
  <p:clrMapOvr>
    <a:masterClrMapping/>
  </p:clrMapOvr>
</p:sld>
</file>

<file path=ppt/slides/slide6.xml><?xml version="1.0" encoding="utf-8"?>
<p:sld xmlns:p="http://schemas.openxmlformats.org/presentationml/2006/main" xmlns:a="http://schemas.openxmlformats.org/drawingml/2006/main">
  <p:cSld>
    <p:bg>
      <p:bgPr>
        <a:solidFill>
          <a:srgbClr val="E6F4FA"/>
        </a:solidFill>
      </p:bgPr>
    </p:bg>
    <p:spTree>
      <p:nvGrpSpPr>
        <p:cNvPr id="1" name=""/>
        <p:cNvGrpSpPr/>
        <p:nvPr/>
      </p:nvGrpSpPr>
      <p:grpSpPr>
        <a:xfrm>
          <a:off x="0" y="0"/>
          <a:ext cx="0" cy="0"/>
          <a:chOff x="0" y="0"/>
          <a:chExt cx="0" cy="0"/>
        </a:xfrm>
      </p:grpSpPr>
      <p:grpSp>
        <p:nvGrpSpPr>
          <p:cNvPr name="Group 2" id="2"/>
          <p:cNvGrpSpPr/>
          <p:nvPr/>
        </p:nvGrpSpPr>
        <p:grpSpPr>
          <a:xfrm rot="0">
            <a:off x="0" y="0"/>
            <a:ext cx="18288000" cy="4826514"/>
            <a:chOff x="0" y="0"/>
            <a:chExt cx="4816593" cy="1271181"/>
          </a:xfrm>
        </p:grpSpPr>
        <p:sp>
          <p:nvSpPr>
            <p:cNvPr name="Freeform 3" id="3"/>
            <p:cNvSpPr/>
            <p:nvPr/>
          </p:nvSpPr>
          <p:spPr>
            <a:xfrm flipH="false" flipV="false" rot="0">
              <a:off x="0" y="0"/>
              <a:ext cx="4816592" cy="1271181"/>
            </a:xfrm>
            <a:custGeom>
              <a:avLst/>
              <a:gdLst/>
              <a:ahLst/>
              <a:cxnLst/>
              <a:rect r="r" b="b" t="t" l="l"/>
              <a:pathLst>
                <a:path h="1271181" w="4816592">
                  <a:moveTo>
                    <a:pt x="0" y="0"/>
                  </a:moveTo>
                  <a:lnTo>
                    <a:pt x="4816592" y="0"/>
                  </a:lnTo>
                  <a:lnTo>
                    <a:pt x="4816592" y="1271181"/>
                  </a:lnTo>
                  <a:lnTo>
                    <a:pt x="0" y="1271181"/>
                  </a:lnTo>
                  <a:close/>
                </a:path>
              </a:pathLst>
            </a:custGeom>
            <a:solidFill>
              <a:srgbClr val="99D4ED"/>
            </a:solidFill>
            <a:ln cap="sq">
              <a:noFill/>
              <a:prstDash val="solid"/>
              <a:miter/>
            </a:ln>
          </p:spPr>
        </p:sp>
        <p:sp>
          <p:nvSpPr>
            <p:cNvPr name="TextBox 4" id="4"/>
            <p:cNvSpPr txBox="true"/>
            <p:nvPr/>
          </p:nvSpPr>
          <p:spPr>
            <a:xfrm>
              <a:off x="0" y="-19050"/>
              <a:ext cx="4816593" cy="1290231"/>
            </a:xfrm>
            <a:prstGeom prst="rect">
              <a:avLst/>
            </a:prstGeom>
          </p:spPr>
          <p:txBody>
            <a:bodyPr anchor="ctr" rtlCol="false" tIns="50800" lIns="50800" bIns="50800" rIns="50800"/>
            <a:lstStyle/>
            <a:p>
              <a:pPr algn="ctr" marL="0" indent="0" lvl="0">
                <a:lnSpc>
                  <a:spcPts val="2639"/>
                </a:lnSpc>
                <a:spcBef>
                  <a:spcPct val="0"/>
                </a:spcBef>
              </a:pPr>
            </a:p>
          </p:txBody>
        </p:sp>
      </p:grpSp>
      <p:grpSp>
        <p:nvGrpSpPr>
          <p:cNvPr name="Group 5" id="5"/>
          <p:cNvGrpSpPr/>
          <p:nvPr/>
        </p:nvGrpSpPr>
        <p:grpSpPr>
          <a:xfrm rot="0">
            <a:off x="3348513" y="3780240"/>
            <a:ext cx="2092549" cy="2092549"/>
            <a:chOff x="0" y="0"/>
            <a:chExt cx="812800" cy="812800"/>
          </a:xfrm>
        </p:grpSpPr>
        <p:sp>
          <p:nvSpPr>
            <p:cNvPr name="Freeform 6" id="6"/>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9B062"/>
            </a:solidFill>
          </p:spPr>
        </p:sp>
        <p:sp>
          <p:nvSpPr>
            <p:cNvPr name="TextBox 7" id="7"/>
            <p:cNvSpPr txBox="true"/>
            <p:nvPr/>
          </p:nvSpPr>
          <p:spPr>
            <a:xfrm>
              <a:off x="76200" y="57150"/>
              <a:ext cx="660400" cy="679450"/>
            </a:xfrm>
            <a:prstGeom prst="rect">
              <a:avLst/>
            </a:prstGeom>
          </p:spPr>
          <p:txBody>
            <a:bodyPr anchor="ctr" rtlCol="false" tIns="50800" lIns="50800" bIns="50800" rIns="50800"/>
            <a:lstStyle/>
            <a:p>
              <a:pPr algn="ctr">
                <a:lnSpc>
                  <a:spcPts val="2639"/>
                </a:lnSpc>
              </a:pPr>
            </a:p>
          </p:txBody>
        </p:sp>
      </p:grpSp>
      <p:grpSp>
        <p:nvGrpSpPr>
          <p:cNvPr name="Group 8" id="8"/>
          <p:cNvGrpSpPr/>
          <p:nvPr/>
        </p:nvGrpSpPr>
        <p:grpSpPr>
          <a:xfrm rot="0">
            <a:off x="8097725" y="3780240"/>
            <a:ext cx="2092549" cy="2092549"/>
            <a:chOff x="0" y="0"/>
            <a:chExt cx="812800" cy="812800"/>
          </a:xfrm>
        </p:grpSpPr>
        <p:sp>
          <p:nvSpPr>
            <p:cNvPr name="Freeform 9" id="9"/>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9B062"/>
            </a:solidFill>
          </p:spPr>
        </p:sp>
        <p:sp>
          <p:nvSpPr>
            <p:cNvPr name="TextBox 10" id="10"/>
            <p:cNvSpPr txBox="true"/>
            <p:nvPr/>
          </p:nvSpPr>
          <p:spPr>
            <a:xfrm>
              <a:off x="76200" y="57150"/>
              <a:ext cx="660400" cy="679450"/>
            </a:xfrm>
            <a:prstGeom prst="rect">
              <a:avLst/>
            </a:prstGeom>
          </p:spPr>
          <p:txBody>
            <a:bodyPr anchor="ctr" rtlCol="false" tIns="50800" lIns="50800" bIns="50800" rIns="50800"/>
            <a:lstStyle/>
            <a:p>
              <a:pPr algn="ctr">
                <a:lnSpc>
                  <a:spcPts val="2639"/>
                </a:lnSpc>
              </a:pPr>
            </a:p>
          </p:txBody>
        </p:sp>
      </p:grpSp>
      <p:grpSp>
        <p:nvGrpSpPr>
          <p:cNvPr name="Group 11" id="11"/>
          <p:cNvGrpSpPr/>
          <p:nvPr/>
        </p:nvGrpSpPr>
        <p:grpSpPr>
          <a:xfrm rot="0">
            <a:off x="12846938" y="3780240"/>
            <a:ext cx="2092549" cy="2092549"/>
            <a:chOff x="0" y="0"/>
            <a:chExt cx="812800" cy="812800"/>
          </a:xfrm>
        </p:grpSpPr>
        <p:sp>
          <p:nvSpPr>
            <p:cNvPr name="Freeform 12" id="12"/>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9B062"/>
            </a:solidFill>
          </p:spPr>
        </p:sp>
        <p:sp>
          <p:nvSpPr>
            <p:cNvPr name="TextBox 13" id="13"/>
            <p:cNvSpPr txBox="true"/>
            <p:nvPr/>
          </p:nvSpPr>
          <p:spPr>
            <a:xfrm>
              <a:off x="76200" y="57150"/>
              <a:ext cx="660400" cy="679450"/>
            </a:xfrm>
            <a:prstGeom prst="rect">
              <a:avLst/>
            </a:prstGeom>
          </p:spPr>
          <p:txBody>
            <a:bodyPr anchor="ctr" rtlCol="false" tIns="50800" lIns="50800" bIns="50800" rIns="50800"/>
            <a:lstStyle/>
            <a:p>
              <a:pPr algn="ctr">
                <a:lnSpc>
                  <a:spcPts val="2639"/>
                </a:lnSpc>
              </a:pPr>
            </a:p>
          </p:txBody>
        </p:sp>
      </p:grpSp>
      <p:grpSp>
        <p:nvGrpSpPr>
          <p:cNvPr name="Group 14" id="14"/>
          <p:cNvGrpSpPr/>
          <p:nvPr/>
        </p:nvGrpSpPr>
        <p:grpSpPr>
          <a:xfrm rot="0">
            <a:off x="2353557" y="4826514"/>
            <a:ext cx="4082462" cy="4431786"/>
            <a:chOff x="0" y="0"/>
            <a:chExt cx="1075216" cy="1167219"/>
          </a:xfrm>
        </p:grpSpPr>
        <p:sp>
          <p:nvSpPr>
            <p:cNvPr name="Freeform 15" id="15"/>
            <p:cNvSpPr/>
            <p:nvPr/>
          </p:nvSpPr>
          <p:spPr>
            <a:xfrm flipH="false" flipV="false" rot="0">
              <a:off x="0" y="0"/>
              <a:ext cx="1075216" cy="1167219"/>
            </a:xfrm>
            <a:custGeom>
              <a:avLst/>
              <a:gdLst/>
              <a:ahLst/>
              <a:cxnLst/>
              <a:rect r="r" b="b" t="t" l="l"/>
              <a:pathLst>
                <a:path h="1167219" w="1075216">
                  <a:moveTo>
                    <a:pt x="0" y="0"/>
                  </a:moveTo>
                  <a:lnTo>
                    <a:pt x="1075216" y="0"/>
                  </a:lnTo>
                  <a:lnTo>
                    <a:pt x="1075216" y="1167219"/>
                  </a:lnTo>
                  <a:lnTo>
                    <a:pt x="0" y="1167219"/>
                  </a:lnTo>
                  <a:close/>
                </a:path>
              </a:pathLst>
            </a:custGeom>
            <a:solidFill>
              <a:srgbClr val="FEF4E9"/>
            </a:solidFill>
          </p:spPr>
        </p:sp>
        <p:sp>
          <p:nvSpPr>
            <p:cNvPr name="TextBox 16" id="16"/>
            <p:cNvSpPr txBox="true"/>
            <p:nvPr/>
          </p:nvSpPr>
          <p:spPr>
            <a:xfrm>
              <a:off x="0" y="-19050"/>
              <a:ext cx="1075216" cy="1186269"/>
            </a:xfrm>
            <a:prstGeom prst="rect">
              <a:avLst/>
            </a:prstGeom>
          </p:spPr>
          <p:txBody>
            <a:bodyPr anchor="ctr" rtlCol="false" tIns="50800" lIns="50800" bIns="50800" rIns="50800"/>
            <a:lstStyle/>
            <a:p>
              <a:pPr algn="ctr">
                <a:lnSpc>
                  <a:spcPts val="2639"/>
                </a:lnSpc>
              </a:pPr>
            </a:p>
          </p:txBody>
        </p:sp>
      </p:grpSp>
      <p:grpSp>
        <p:nvGrpSpPr>
          <p:cNvPr name="Group 17" id="17"/>
          <p:cNvGrpSpPr/>
          <p:nvPr/>
        </p:nvGrpSpPr>
        <p:grpSpPr>
          <a:xfrm rot="0">
            <a:off x="7102769" y="4826514"/>
            <a:ext cx="4082462" cy="4431786"/>
            <a:chOff x="0" y="0"/>
            <a:chExt cx="1075216" cy="1167219"/>
          </a:xfrm>
        </p:grpSpPr>
        <p:sp>
          <p:nvSpPr>
            <p:cNvPr name="Freeform 18" id="18"/>
            <p:cNvSpPr/>
            <p:nvPr/>
          </p:nvSpPr>
          <p:spPr>
            <a:xfrm flipH="false" flipV="false" rot="0">
              <a:off x="0" y="0"/>
              <a:ext cx="1075216" cy="1167219"/>
            </a:xfrm>
            <a:custGeom>
              <a:avLst/>
              <a:gdLst/>
              <a:ahLst/>
              <a:cxnLst/>
              <a:rect r="r" b="b" t="t" l="l"/>
              <a:pathLst>
                <a:path h="1167219" w="1075216">
                  <a:moveTo>
                    <a:pt x="0" y="0"/>
                  </a:moveTo>
                  <a:lnTo>
                    <a:pt x="1075216" y="0"/>
                  </a:lnTo>
                  <a:lnTo>
                    <a:pt x="1075216" y="1167219"/>
                  </a:lnTo>
                  <a:lnTo>
                    <a:pt x="0" y="1167219"/>
                  </a:lnTo>
                  <a:close/>
                </a:path>
              </a:pathLst>
            </a:custGeom>
            <a:solidFill>
              <a:srgbClr val="FEF4E9"/>
            </a:solidFill>
          </p:spPr>
        </p:sp>
        <p:sp>
          <p:nvSpPr>
            <p:cNvPr name="TextBox 19" id="19"/>
            <p:cNvSpPr txBox="true"/>
            <p:nvPr/>
          </p:nvSpPr>
          <p:spPr>
            <a:xfrm>
              <a:off x="0" y="-19050"/>
              <a:ext cx="1075216" cy="1186269"/>
            </a:xfrm>
            <a:prstGeom prst="rect">
              <a:avLst/>
            </a:prstGeom>
          </p:spPr>
          <p:txBody>
            <a:bodyPr anchor="ctr" rtlCol="false" tIns="50800" lIns="50800" bIns="50800" rIns="50800"/>
            <a:lstStyle/>
            <a:p>
              <a:pPr algn="ctr">
                <a:lnSpc>
                  <a:spcPts val="2639"/>
                </a:lnSpc>
              </a:pPr>
            </a:p>
          </p:txBody>
        </p:sp>
      </p:grpSp>
      <p:grpSp>
        <p:nvGrpSpPr>
          <p:cNvPr name="Group 20" id="20"/>
          <p:cNvGrpSpPr/>
          <p:nvPr/>
        </p:nvGrpSpPr>
        <p:grpSpPr>
          <a:xfrm rot="0">
            <a:off x="11851981" y="4826514"/>
            <a:ext cx="4082462" cy="4431786"/>
            <a:chOff x="0" y="0"/>
            <a:chExt cx="1075216" cy="1167219"/>
          </a:xfrm>
        </p:grpSpPr>
        <p:sp>
          <p:nvSpPr>
            <p:cNvPr name="Freeform 21" id="21"/>
            <p:cNvSpPr/>
            <p:nvPr/>
          </p:nvSpPr>
          <p:spPr>
            <a:xfrm flipH="false" flipV="false" rot="0">
              <a:off x="0" y="0"/>
              <a:ext cx="1075216" cy="1167219"/>
            </a:xfrm>
            <a:custGeom>
              <a:avLst/>
              <a:gdLst/>
              <a:ahLst/>
              <a:cxnLst/>
              <a:rect r="r" b="b" t="t" l="l"/>
              <a:pathLst>
                <a:path h="1167219" w="1075216">
                  <a:moveTo>
                    <a:pt x="0" y="0"/>
                  </a:moveTo>
                  <a:lnTo>
                    <a:pt x="1075216" y="0"/>
                  </a:lnTo>
                  <a:lnTo>
                    <a:pt x="1075216" y="1167219"/>
                  </a:lnTo>
                  <a:lnTo>
                    <a:pt x="0" y="1167219"/>
                  </a:lnTo>
                  <a:close/>
                </a:path>
              </a:pathLst>
            </a:custGeom>
            <a:solidFill>
              <a:srgbClr val="FEF4E9"/>
            </a:solidFill>
          </p:spPr>
        </p:sp>
        <p:sp>
          <p:nvSpPr>
            <p:cNvPr name="TextBox 22" id="22"/>
            <p:cNvSpPr txBox="true"/>
            <p:nvPr/>
          </p:nvSpPr>
          <p:spPr>
            <a:xfrm>
              <a:off x="0" y="-19050"/>
              <a:ext cx="1075216" cy="1186269"/>
            </a:xfrm>
            <a:prstGeom prst="rect">
              <a:avLst/>
            </a:prstGeom>
          </p:spPr>
          <p:txBody>
            <a:bodyPr anchor="ctr" rtlCol="false" tIns="50800" lIns="50800" bIns="50800" rIns="50800"/>
            <a:lstStyle/>
            <a:p>
              <a:pPr algn="ctr">
                <a:lnSpc>
                  <a:spcPts val="2639"/>
                </a:lnSpc>
              </a:pPr>
            </a:p>
          </p:txBody>
        </p:sp>
      </p:grpSp>
      <p:sp>
        <p:nvSpPr>
          <p:cNvPr name="TextBox 23" id="23"/>
          <p:cNvSpPr txBox="true"/>
          <p:nvPr/>
        </p:nvSpPr>
        <p:spPr>
          <a:xfrm rot="0">
            <a:off x="2082487" y="770560"/>
            <a:ext cx="14694527" cy="1097916"/>
          </a:xfrm>
          <a:prstGeom prst="rect">
            <a:avLst/>
          </a:prstGeom>
        </p:spPr>
        <p:txBody>
          <a:bodyPr anchor="t" rtlCol="false" tIns="0" lIns="0" bIns="0" rIns="0">
            <a:spAutoFit/>
          </a:bodyPr>
          <a:lstStyle/>
          <a:p>
            <a:pPr algn="ctr" marL="0" indent="0" lvl="0">
              <a:lnSpc>
                <a:spcPts val="8470"/>
              </a:lnSpc>
              <a:spcBef>
                <a:spcPct val="0"/>
              </a:spcBef>
            </a:pPr>
            <a:r>
              <a:rPr lang="en-US" b="true" sz="7700">
                <a:solidFill>
                  <a:srgbClr val="004A69"/>
                </a:solidFill>
                <a:latin typeface="Trebuchet MS Bold"/>
                <a:ea typeface="Trebuchet MS Bold"/>
                <a:cs typeface="Trebuchet MS Bold"/>
                <a:sym typeface="Trebuchet MS Bold"/>
              </a:rPr>
              <a:t>How did SYP get to this stage?</a:t>
            </a:r>
          </a:p>
        </p:txBody>
      </p:sp>
      <p:sp>
        <p:nvSpPr>
          <p:cNvPr name="TextBox 24" id="24"/>
          <p:cNvSpPr txBox="true"/>
          <p:nvPr/>
        </p:nvSpPr>
        <p:spPr>
          <a:xfrm rot="0">
            <a:off x="4059218" y="4057347"/>
            <a:ext cx="671139" cy="574675"/>
          </a:xfrm>
          <a:prstGeom prst="rect">
            <a:avLst/>
          </a:prstGeom>
        </p:spPr>
        <p:txBody>
          <a:bodyPr anchor="t" rtlCol="false" tIns="0" lIns="0" bIns="0" rIns="0">
            <a:spAutoFit/>
          </a:bodyPr>
          <a:lstStyle/>
          <a:p>
            <a:pPr algn="ctr" marL="0" indent="0" lvl="0">
              <a:lnSpc>
                <a:spcPts val="4399"/>
              </a:lnSpc>
              <a:spcBef>
                <a:spcPct val="0"/>
              </a:spcBef>
            </a:pPr>
            <a:r>
              <a:rPr lang="en-US" b="true" sz="3999">
                <a:solidFill>
                  <a:srgbClr val="FFFFFF"/>
                </a:solidFill>
                <a:latin typeface="Trebuchet MS Bold"/>
                <a:ea typeface="Trebuchet MS Bold"/>
                <a:cs typeface="Trebuchet MS Bold"/>
                <a:sym typeface="Trebuchet MS Bold"/>
              </a:rPr>
              <a:t>1</a:t>
            </a:r>
          </a:p>
        </p:txBody>
      </p:sp>
      <p:sp>
        <p:nvSpPr>
          <p:cNvPr name="TextBox 25" id="25"/>
          <p:cNvSpPr txBox="true"/>
          <p:nvPr/>
        </p:nvSpPr>
        <p:spPr>
          <a:xfrm rot="0">
            <a:off x="8758611" y="4057347"/>
            <a:ext cx="671139" cy="574675"/>
          </a:xfrm>
          <a:prstGeom prst="rect">
            <a:avLst/>
          </a:prstGeom>
        </p:spPr>
        <p:txBody>
          <a:bodyPr anchor="t" rtlCol="false" tIns="0" lIns="0" bIns="0" rIns="0">
            <a:spAutoFit/>
          </a:bodyPr>
          <a:lstStyle/>
          <a:p>
            <a:pPr algn="ctr" marL="0" indent="0" lvl="0">
              <a:lnSpc>
                <a:spcPts val="4399"/>
              </a:lnSpc>
              <a:spcBef>
                <a:spcPct val="0"/>
              </a:spcBef>
            </a:pPr>
            <a:r>
              <a:rPr lang="en-US" b="true" sz="3999">
                <a:solidFill>
                  <a:srgbClr val="FFFFFF"/>
                </a:solidFill>
                <a:latin typeface="Trebuchet MS Bold"/>
                <a:ea typeface="Trebuchet MS Bold"/>
                <a:cs typeface="Trebuchet MS Bold"/>
                <a:sym typeface="Trebuchet MS Bold"/>
              </a:rPr>
              <a:t>2</a:t>
            </a:r>
          </a:p>
        </p:txBody>
      </p:sp>
      <p:sp>
        <p:nvSpPr>
          <p:cNvPr name="TextBox 26" id="26"/>
          <p:cNvSpPr txBox="true"/>
          <p:nvPr/>
        </p:nvSpPr>
        <p:spPr>
          <a:xfrm rot="0">
            <a:off x="13557643" y="4057347"/>
            <a:ext cx="671139" cy="574675"/>
          </a:xfrm>
          <a:prstGeom prst="rect">
            <a:avLst/>
          </a:prstGeom>
        </p:spPr>
        <p:txBody>
          <a:bodyPr anchor="t" rtlCol="false" tIns="0" lIns="0" bIns="0" rIns="0">
            <a:spAutoFit/>
          </a:bodyPr>
          <a:lstStyle/>
          <a:p>
            <a:pPr algn="ctr" marL="0" indent="0" lvl="0">
              <a:lnSpc>
                <a:spcPts val="4399"/>
              </a:lnSpc>
              <a:spcBef>
                <a:spcPct val="0"/>
              </a:spcBef>
            </a:pPr>
            <a:r>
              <a:rPr lang="en-US" b="true" sz="3999">
                <a:solidFill>
                  <a:srgbClr val="FFFFFF"/>
                </a:solidFill>
                <a:latin typeface="Trebuchet MS Bold"/>
                <a:ea typeface="Trebuchet MS Bold"/>
                <a:cs typeface="Trebuchet MS Bold"/>
                <a:sym typeface="Trebuchet MS Bold"/>
              </a:rPr>
              <a:t>3</a:t>
            </a:r>
          </a:p>
        </p:txBody>
      </p:sp>
      <p:sp>
        <p:nvSpPr>
          <p:cNvPr name="TextBox 27" id="27"/>
          <p:cNvSpPr txBox="true"/>
          <p:nvPr/>
        </p:nvSpPr>
        <p:spPr>
          <a:xfrm rot="0">
            <a:off x="2785875" y="4964687"/>
            <a:ext cx="3217826" cy="4098290"/>
          </a:xfrm>
          <a:prstGeom prst="rect">
            <a:avLst/>
          </a:prstGeom>
        </p:spPr>
        <p:txBody>
          <a:bodyPr anchor="t" rtlCol="false" tIns="0" lIns="0" bIns="0" rIns="0">
            <a:spAutoFit/>
          </a:bodyPr>
          <a:lstStyle/>
          <a:p>
            <a:pPr algn="ctr" marL="0" indent="0" lvl="0">
              <a:lnSpc>
                <a:spcPts val="4060"/>
              </a:lnSpc>
              <a:spcBef>
                <a:spcPct val="0"/>
              </a:spcBef>
            </a:pPr>
            <a:r>
              <a:rPr lang="en-US" sz="2900">
                <a:solidFill>
                  <a:srgbClr val="004A69"/>
                </a:solidFill>
                <a:latin typeface="Trebuchet MS"/>
                <a:ea typeface="Trebuchet MS"/>
                <a:cs typeface="Trebuchet MS"/>
                <a:sym typeface="Trebuchet MS"/>
              </a:rPr>
              <a:t>Last year, SYP completed analysis of existing research and held an initial consultation on issues that young people care about</a:t>
            </a:r>
          </a:p>
        </p:txBody>
      </p:sp>
      <p:sp>
        <p:nvSpPr>
          <p:cNvPr name="TextBox 28" id="28"/>
          <p:cNvSpPr txBox="true"/>
          <p:nvPr/>
        </p:nvSpPr>
        <p:spPr>
          <a:xfrm rot="0">
            <a:off x="7535087" y="5736212"/>
            <a:ext cx="3217826" cy="2555240"/>
          </a:xfrm>
          <a:prstGeom prst="rect">
            <a:avLst/>
          </a:prstGeom>
        </p:spPr>
        <p:txBody>
          <a:bodyPr anchor="t" rtlCol="false" tIns="0" lIns="0" bIns="0" rIns="0">
            <a:spAutoFit/>
          </a:bodyPr>
          <a:lstStyle/>
          <a:p>
            <a:pPr algn="ctr" marL="0" indent="0" lvl="0">
              <a:lnSpc>
                <a:spcPts val="4060"/>
              </a:lnSpc>
              <a:spcBef>
                <a:spcPct val="0"/>
              </a:spcBef>
            </a:pPr>
            <a:r>
              <a:rPr lang="en-US" sz="2900">
                <a:solidFill>
                  <a:srgbClr val="004A69"/>
                </a:solidFill>
                <a:latin typeface="Trebuchet MS"/>
                <a:ea typeface="Trebuchet MS"/>
                <a:cs typeface="Trebuchet MS"/>
                <a:sym typeface="Trebuchet MS"/>
              </a:rPr>
              <a:t>This list of issues was then given to MSYPs to review before drafting policies</a:t>
            </a:r>
          </a:p>
        </p:txBody>
      </p:sp>
      <p:sp>
        <p:nvSpPr>
          <p:cNvPr name="TextBox 29" id="29"/>
          <p:cNvSpPr txBox="true"/>
          <p:nvPr/>
        </p:nvSpPr>
        <p:spPr>
          <a:xfrm rot="0">
            <a:off x="12284299" y="4964687"/>
            <a:ext cx="3217826" cy="4098290"/>
          </a:xfrm>
          <a:prstGeom prst="rect">
            <a:avLst/>
          </a:prstGeom>
        </p:spPr>
        <p:txBody>
          <a:bodyPr anchor="t" rtlCol="false" tIns="0" lIns="0" bIns="0" rIns="0">
            <a:spAutoFit/>
          </a:bodyPr>
          <a:lstStyle/>
          <a:p>
            <a:pPr algn="ctr" marL="0" indent="0" lvl="0">
              <a:lnSpc>
                <a:spcPts val="4060"/>
              </a:lnSpc>
              <a:spcBef>
                <a:spcPct val="0"/>
              </a:spcBef>
            </a:pPr>
            <a:r>
              <a:rPr lang="en-US" sz="2900">
                <a:solidFill>
                  <a:srgbClr val="004A69"/>
                </a:solidFill>
                <a:latin typeface="Trebuchet MS"/>
                <a:ea typeface="Trebuchet MS"/>
                <a:cs typeface="Trebuchet MS"/>
                <a:sym typeface="Trebuchet MS"/>
              </a:rPr>
              <a:t>The Conveners Group, which is SYP’s main policy and campaigning steering group, then finalised the policies to go out to consultation</a:t>
            </a:r>
          </a:p>
        </p:txBody>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bg>
      <p:bgPr>
        <a:solidFill>
          <a:srgbClr val="E6F4FA"/>
        </a:solidFill>
      </p:bgPr>
    </p:bg>
    <p:spTree>
      <p:nvGrpSpPr>
        <p:cNvPr id="1" name=""/>
        <p:cNvGrpSpPr/>
        <p:nvPr/>
      </p:nvGrpSpPr>
      <p:grpSpPr>
        <a:xfrm>
          <a:off x="0" y="0"/>
          <a:ext cx="0" cy="0"/>
          <a:chOff x="0" y="0"/>
          <a:chExt cx="0" cy="0"/>
        </a:xfrm>
      </p:grpSpPr>
      <p:grpSp>
        <p:nvGrpSpPr>
          <p:cNvPr name="Group 2" id="2"/>
          <p:cNvGrpSpPr/>
          <p:nvPr/>
        </p:nvGrpSpPr>
        <p:grpSpPr>
          <a:xfrm rot="0">
            <a:off x="0" y="0"/>
            <a:ext cx="18288000" cy="4826514"/>
            <a:chOff x="0" y="0"/>
            <a:chExt cx="4816593" cy="1271181"/>
          </a:xfrm>
        </p:grpSpPr>
        <p:sp>
          <p:nvSpPr>
            <p:cNvPr name="Freeform 3" id="3"/>
            <p:cNvSpPr/>
            <p:nvPr/>
          </p:nvSpPr>
          <p:spPr>
            <a:xfrm flipH="false" flipV="false" rot="0">
              <a:off x="0" y="0"/>
              <a:ext cx="4816592" cy="1271181"/>
            </a:xfrm>
            <a:custGeom>
              <a:avLst/>
              <a:gdLst/>
              <a:ahLst/>
              <a:cxnLst/>
              <a:rect r="r" b="b" t="t" l="l"/>
              <a:pathLst>
                <a:path h="1271181" w="4816592">
                  <a:moveTo>
                    <a:pt x="0" y="0"/>
                  </a:moveTo>
                  <a:lnTo>
                    <a:pt x="4816592" y="0"/>
                  </a:lnTo>
                  <a:lnTo>
                    <a:pt x="4816592" y="1271181"/>
                  </a:lnTo>
                  <a:lnTo>
                    <a:pt x="0" y="1271181"/>
                  </a:lnTo>
                  <a:close/>
                </a:path>
              </a:pathLst>
            </a:custGeom>
            <a:solidFill>
              <a:srgbClr val="99D4ED"/>
            </a:solidFill>
            <a:ln cap="sq">
              <a:noFill/>
              <a:prstDash val="solid"/>
              <a:miter/>
            </a:ln>
          </p:spPr>
        </p:sp>
        <p:sp>
          <p:nvSpPr>
            <p:cNvPr name="TextBox 4" id="4"/>
            <p:cNvSpPr txBox="true"/>
            <p:nvPr/>
          </p:nvSpPr>
          <p:spPr>
            <a:xfrm>
              <a:off x="0" y="-19050"/>
              <a:ext cx="4816593" cy="1290231"/>
            </a:xfrm>
            <a:prstGeom prst="rect">
              <a:avLst/>
            </a:prstGeom>
          </p:spPr>
          <p:txBody>
            <a:bodyPr anchor="ctr" rtlCol="false" tIns="50800" lIns="50800" bIns="50800" rIns="50800"/>
            <a:lstStyle/>
            <a:p>
              <a:pPr algn="ctr" marL="0" indent="0" lvl="0">
                <a:lnSpc>
                  <a:spcPts val="2639"/>
                </a:lnSpc>
                <a:spcBef>
                  <a:spcPct val="0"/>
                </a:spcBef>
              </a:pPr>
            </a:p>
          </p:txBody>
        </p:sp>
      </p:grpSp>
      <p:grpSp>
        <p:nvGrpSpPr>
          <p:cNvPr name="Group 5" id="5"/>
          <p:cNvGrpSpPr/>
          <p:nvPr/>
        </p:nvGrpSpPr>
        <p:grpSpPr>
          <a:xfrm rot="0">
            <a:off x="1028700" y="4826514"/>
            <a:ext cx="7829550" cy="5460486"/>
            <a:chOff x="0" y="0"/>
            <a:chExt cx="2062104" cy="1438153"/>
          </a:xfrm>
        </p:grpSpPr>
        <p:sp>
          <p:nvSpPr>
            <p:cNvPr name="Freeform 6" id="6"/>
            <p:cNvSpPr/>
            <p:nvPr/>
          </p:nvSpPr>
          <p:spPr>
            <a:xfrm flipH="false" flipV="false" rot="0">
              <a:off x="0" y="0"/>
              <a:ext cx="2062104" cy="1438153"/>
            </a:xfrm>
            <a:custGeom>
              <a:avLst/>
              <a:gdLst/>
              <a:ahLst/>
              <a:cxnLst/>
              <a:rect r="r" b="b" t="t" l="l"/>
              <a:pathLst>
                <a:path h="1438153" w="2062104">
                  <a:moveTo>
                    <a:pt x="0" y="0"/>
                  </a:moveTo>
                  <a:lnTo>
                    <a:pt x="2062104" y="0"/>
                  </a:lnTo>
                  <a:lnTo>
                    <a:pt x="2062104" y="1438153"/>
                  </a:lnTo>
                  <a:lnTo>
                    <a:pt x="0" y="1438153"/>
                  </a:lnTo>
                  <a:close/>
                </a:path>
              </a:pathLst>
            </a:custGeom>
            <a:solidFill>
              <a:srgbClr val="FEF4E9"/>
            </a:solidFill>
          </p:spPr>
        </p:sp>
        <p:sp>
          <p:nvSpPr>
            <p:cNvPr name="TextBox 7" id="7"/>
            <p:cNvSpPr txBox="true"/>
            <p:nvPr/>
          </p:nvSpPr>
          <p:spPr>
            <a:xfrm>
              <a:off x="0" y="-19050"/>
              <a:ext cx="2062104" cy="1457203"/>
            </a:xfrm>
            <a:prstGeom prst="rect">
              <a:avLst/>
            </a:prstGeom>
          </p:spPr>
          <p:txBody>
            <a:bodyPr anchor="ctr" rtlCol="false" tIns="50800" lIns="50800" bIns="50800" rIns="50800"/>
            <a:lstStyle/>
            <a:p>
              <a:pPr algn="ctr">
                <a:lnSpc>
                  <a:spcPts val="2639"/>
                </a:lnSpc>
              </a:pPr>
            </a:p>
          </p:txBody>
        </p:sp>
      </p:grpSp>
      <p:grpSp>
        <p:nvGrpSpPr>
          <p:cNvPr name="Group 8" id="8"/>
          <p:cNvGrpSpPr/>
          <p:nvPr/>
        </p:nvGrpSpPr>
        <p:grpSpPr>
          <a:xfrm rot="0">
            <a:off x="9429750" y="4826514"/>
            <a:ext cx="7829550" cy="5460486"/>
            <a:chOff x="0" y="0"/>
            <a:chExt cx="2062104" cy="1438153"/>
          </a:xfrm>
        </p:grpSpPr>
        <p:sp>
          <p:nvSpPr>
            <p:cNvPr name="Freeform 9" id="9"/>
            <p:cNvSpPr/>
            <p:nvPr/>
          </p:nvSpPr>
          <p:spPr>
            <a:xfrm flipH="false" flipV="false" rot="0">
              <a:off x="0" y="0"/>
              <a:ext cx="2062104" cy="1438153"/>
            </a:xfrm>
            <a:custGeom>
              <a:avLst/>
              <a:gdLst/>
              <a:ahLst/>
              <a:cxnLst/>
              <a:rect r="r" b="b" t="t" l="l"/>
              <a:pathLst>
                <a:path h="1438153" w="2062104">
                  <a:moveTo>
                    <a:pt x="0" y="0"/>
                  </a:moveTo>
                  <a:lnTo>
                    <a:pt x="2062104" y="0"/>
                  </a:lnTo>
                  <a:lnTo>
                    <a:pt x="2062104" y="1438153"/>
                  </a:lnTo>
                  <a:lnTo>
                    <a:pt x="0" y="1438153"/>
                  </a:lnTo>
                  <a:close/>
                </a:path>
              </a:pathLst>
            </a:custGeom>
            <a:solidFill>
              <a:srgbClr val="FEF4E9"/>
            </a:solidFill>
          </p:spPr>
        </p:sp>
        <p:sp>
          <p:nvSpPr>
            <p:cNvPr name="TextBox 10" id="10"/>
            <p:cNvSpPr txBox="true"/>
            <p:nvPr/>
          </p:nvSpPr>
          <p:spPr>
            <a:xfrm>
              <a:off x="0" y="-19050"/>
              <a:ext cx="2062104" cy="1457203"/>
            </a:xfrm>
            <a:prstGeom prst="rect">
              <a:avLst/>
            </a:prstGeom>
          </p:spPr>
          <p:txBody>
            <a:bodyPr anchor="ctr" rtlCol="false" tIns="50800" lIns="50800" bIns="50800" rIns="50800"/>
            <a:lstStyle/>
            <a:p>
              <a:pPr algn="ctr">
                <a:lnSpc>
                  <a:spcPts val="2639"/>
                </a:lnSpc>
              </a:pPr>
            </a:p>
          </p:txBody>
        </p:sp>
      </p:grpSp>
      <p:grpSp>
        <p:nvGrpSpPr>
          <p:cNvPr name="Group 11" id="11"/>
          <p:cNvGrpSpPr/>
          <p:nvPr/>
        </p:nvGrpSpPr>
        <p:grpSpPr>
          <a:xfrm rot="0">
            <a:off x="1028700" y="3601413"/>
            <a:ext cx="7829550" cy="1225101"/>
            <a:chOff x="0" y="0"/>
            <a:chExt cx="2062104" cy="322660"/>
          </a:xfrm>
        </p:grpSpPr>
        <p:sp>
          <p:nvSpPr>
            <p:cNvPr name="Freeform 12" id="12"/>
            <p:cNvSpPr/>
            <p:nvPr/>
          </p:nvSpPr>
          <p:spPr>
            <a:xfrm flipH="false" flipV="false" rot="0">
              <a:off x="0" y="0"/>
              <a:ext cx="2062104" cy="322660"/>
            </a:xfrm>
            <a:custGeom>
              <a:avLst/>
              <a:gdLst/>
              <a:ahLst/>
              <a:cxnLst/>
              <a:rect r="r" b="b" t="t" l="l"/>
              <a:pathLst>
                <a:path h="322660" w="2062104">
                  <a:moveTo>
                    <a:pt x="0" y="0"/>
                  </a:moveTo>
                  <a:lnTo>
                    <a:pt x="2062104" y="0"/>
                  </a:lnTo>
                  <a:lnTo>
                    <a:pt x="2062104" y="322660"/>
                  </a:lnTo>
                  <a:lnTo>
                    <a:pt x="0" y="322660"/>
                  </a:lnTo>
                  <a:close/>
                </a:path>
              </a:pathLst>
            </a:custGeom>
            <a:solidFill>
              <a:srgbClr val="F9B062"/>
            </a:solidFill>
          </p:spPr>
        </p:sp>
        <p:sp>
          <p:nvSpPr>
            <p:cNvPr name="TextBox 13" id="13"/>
            <p:cNvSpPr txBox="true"/>
            <p:nvPr/>
          </p:nvSpPr>
          <p:spPr>
            <a:xfrm>
              <a:off x="0" y="-19050"/>
              <a:ext cx="2062104" cy="341710"/>
            </a:xfrm>
            <a:prstGeom prst="rect">
              <a:avLst/>
            </a:prstGeom>
          </p:spPr>
          <p:txBody>
            <a:bodyPr anchor="ctr" rtlCol="false" tIns="50800" lIns="50800" bIns="50800" rIns="50800"/>
            <a:lstStyle/>
            <a:p>
              <a:pPr algn="ctr">
                <a:lnSpc>
                  <a:spcPts val="2639"/>
                </a:lnSpc>
              </a:pPr>
            </a:p>
          </p:txBody>
        </p:sp>
      </p:grpSp>
      <p:grpSp>
        <p:nvGrpSpPr>
          <p:cNvPr name="Group 14" id="14"/>
          <p:cNvGrpSpPr/>
          <p:nvPr/>
        </p:nvGrpSpPr>
        <p:grpSpPr>
          <a:xfrm rot="0">
            <a:off x="9429750" y="3601413"/>
            <a:ext cx="7829550" cy="1225101"/>
            <a:chOff x="0" y="0"/>
            <a:chExt cx="2062104" cy="322660"/>
          </a:xfrm>
        </p:grpSpPr>
        <p:sp>
          <p:nvSpPr>
            <p:cNvPr name="Freeform 15" id="15"/>
            <p:cNvSpPr/>
            <p:nvPr/>
          </p:nvSpPr>
          <p:spPr>
            <a:xfrm flipH="false" flipV="false" rot="0">
              <a:off x="0" y="0"/>
              <a:ext cx="2062104" cy="322660"/>
            </a:xfrm>
            <a:custGeom>
              <a:avLst/>
              <a:gdLst/>
              <a:ahLst/>
              <a:cxnLst/>
              <a:rect r="r" b="b" t="t" l="l"/>
              <a:pathLst>
                <a:path h="322660" w="2062104">
                  <a:moveTo>
                    <a:pt x="0" y="0"/>
                  </a:moveTo>
                  <a:lnTo>
                    <a:pt x="2062104" y="0"/>
                  </a:lnTo>
                  <a:lnTo>
                    <a:pt x="2062104" y="322660"/>
                  </a:lnTo>
                  <a:lnTo>
                    <a:pt x="0" y="322660"/>
                  </a:lnTo>
                  <a:close/>
                </a:path>
              </a:pathLst>
            </a:custGeom>
            <a:solidFill>
              <a:srgbClr val="F9B062"/>
            </a:solidFill>
          </p:spPr>
        </p:sp>
        <p:sp>
          <p:nvSpPr>
            <p:cNvPr name="TextBox 16" id="16"/>
            <p:cNvSpPr txBox="true"/>
            <p:nvPr/>
          </p:nvSpPr>
          <p:spPr>
            <a:xfrm>
              <a:off x="0" y="-19050"/>
              <a:ext cx="2062104" cy="341710"/>
            </a:xfrm>
            <a:prstGeom prst="rect">
              <a:avLst/>
            </a:prstGeom>
          </p:spPr>
          <p:txBody>
            <a:bodyPr anchor="ctr" rtlCol="false" tIns="50800" lIns="50800" bIns="50800" rIns="50800"/>
            <a:lstStyle/>
            <a:p>
              <a:pPr algn="ctr">
                <a:lnSpc>
                  <a:spcPts val="2639"/>
                </a:lnSpc>
              </a:pPr>
            </a:p>
          </p:txBody>
        </p:sp>
      </p:grpSp>
      <p:sp>
        <p:nvSpPr>
          <p:cNvPr name="Freeform 17" id="17"/>
          <p:cNvSpPr/>
          <p:nvPr/>
        </p:nvSpPr>
        <p:spPr>
          <a:xfrm flipH="false" flipV="false" rot="0">
            <a:off x="13535782" y="608635"/>
            <a:ext cx="3723518" cy="2992777"/>
          </a:xfrm>
          <a:custGeom>
            <a:avLst/>
            <a:gdLst/>
            <a:ahLst/>
            <a:cxnLst/>
            <a:rect r="r" b="b" t="t" l="l"/>
            <a:pathLst>
              <a:path h="2992777" w="3723518">
                <a:moveTo>
                  <a:pt x="0" y="0"/>
                </a:moveTo>
                <a:lnTo>
                  <a:pt x="3723518" y="0"/>
                </a:lnTo>
                <a:lnTo>
                  <a:pt x="3723518" y="2992778"/>
                </a:lnTo>
                <a:lnTo>
                  <a:pt x="0" y="2992778"/>
                </a:lnTo>
                <a:lnTo>
                  <a:pt x="0" y="0"/>
                </a:lnTo>
                <a:close/>
              </a:path>
            </a:pathLst>
          </a:custGeom>
          <a:blipFill>
            <a:blip r:embed="rId2"/>
            <a:stretch>
              <a:fillRect l="0" t="0" r="0" b="0"/>
            </a:stretch>
          </a:blipFill>
        </p:spPr>
      </p:sp>
      <p:sp>
        <p:nvSpPr>
          <p:cNvPr name="TextBox 18" id="18"/>
          <p:cNvSpPr txBox="true"/>
          <p:nvPr/>
        </p:nvSpPr>
        <p:spPr>
          <a:xfrm rot="0">
            <a:off x="1028700" y="675310"/>
            <a:ext cx="13414466" cy="1097916"/>
          </a:xfrm>
          <a:prstGeom prst="rect">
            <a:avLst/>
          </a:prstGeom>
        </p:spPr>
        <p:txBody>
          <a:bodyPr anchor="t" rtlCol="false" tIns="0" lIns="0" bIns="0" rIns="0">
            <a:spAutoFit/>
          </a:bodyPr>
          <a:lstStyle/>
          <a:p>
            <a:pPr algn="l" marL="0" indent="0" lvl="0">
              <a:lnSpc>
                <a:spcPts val="8470"/>
              </a:lnSpc>
              <a:spcBef>
                <a:spcPct val="0"/>
              </a:spcBef>
            </a:pPr>
            <a:r>
              <a:rPr lang="en-US" b="true" sz="7700">
                <a:solidFill>
                  <a:srgbClr val="004A69"/>
                </a:solidFill>
                <a:latin typeface="Trebuchet MS Bold"/>
                <a:ea typeface="Trebuchet MS Bold"/>
                <a:cs typeface="Trebuchet MS Bold"/>
                <a:sym typeface="Trebuchet MS Bold"/>
              </a:rPr>
              <a:t>Your information</a:t>
            </a:r>
          </a:p>
        </p:txBody>
      </p:sp>
      <p:sp>
        <p:nvSpPr>
          <p:cNvPr name="TextBox 19" id="19"/>
          <p:cNvSpPr txBox="true"/>
          <p:nvPr/>
        </p:nvSpPr>
        <p:spPr>
          <a:xfrm rot="0">
            <a:off x="1028700" y="1878587"/>
            <a:ext cx="13414466" cy="1012190"/>
          </a:xfrm>
          <a:prstGeom prst="rect">
            <a:avLst/>
          </a:prstGeom>
        </p:spPr>
        <p:txBody>
          <a:bodyPr anchor="t" rtlCol="false" tIns="0" lIns="0" bIns="0" rIns="0">
            <a:spAutoFit/>
          </a:bodyPr>
          <a:lstStyle/>
          <a:p>
            <a:pPr algn="l">
              <a:lnSpc>
                <a:spcPts val="4060"/>
              </a:lnSpc>
            </a:pPr>
            <a:r>
              <a:rPr lang="en-US" sz="2900">
                <a:solidFill>
                  <a:srgbClr val="004A69"/>
                </a:solidFill>
                <a:latin typeface="Trebuchet MS"/>
                <a:ea typeface="Trebuchet MS"/>
                <a:cs typeface="Trebuchet MS"/>
                <a:sym typeface="Trebuchet MS"/>
              </a:rPr>
              <a:t>Here is some information about the views you will share with the</a:t>
            </a:r>
          </a:p>
          <a:p>
            <a:pPr algn="l" marL="0" indent="0" lvl="0">
              <a:lnSpc>
                <a:spcPts val="4060"/>
              </a:lnSpc>
              <a:spcBef>
                <a:spcPct val="0"/>
              </a:spcBef>
            </a:pPr>
            <a:r>
              <a:rPr lang="en-US" sz="2900">
                <a:solidFill>
                  <a:srgbClr val="004A69"/>
                </a:solidFill>
                <a:latin typeface="Trebuchet MS"/>
                <a:ea typeface="Trebuchet MS"/>
                <a:cs typeface="Trebuchet MS"/>
                <a:sym typeface="Trebuchet MS"/>
              </a:rPr>
              <a:t>Scottish Youth Parliament as well as how SYP protects and uses your data.</a:t>
            </a:r>
          </a:p>
        </p:txBody>
      </p:sp>
      <p:sp>
        <p:nvSpPr>
          <p:cNvPr name="TextBox 20" id="20"/>
          <p:cNvSpPr txBox="true"/>
          <p:nvPr/>
        </p:nvSpPr>
        <p:spPr>
          <a:xfrm rot="0">
            <a:off x="1449679" y="3861632"/>
            <a:ext cx="6987592" cy="815340"/>
          </a:xfrm>
          <a:prstGeom prst="rect">
            <a:avLst/>
          </a:prstGeom>
        </p:spPr>
        <p:txBody>
          <a:bodyPr anchor="t" rtlCol="false" tIns="0" lIns="0" bIns="0" rIns="0">
            <a:spAutoFit/>
          </a:bodyPr>
          <a:lstStyle/>
          <a:p>
            <a:pPr algn="l" marL="0" indent="0" lvl="0">
              <a:lnSpc>
                <a:spcPts val="6269"/>
              </a:lnSpc>
              <a:spcBef>
                <a:spcPct val="0"/>
              </a:spcBef>
            </a:pPr>
            <a:r>
              <a:rPr lang="en-US" sz="5699" strike="noStrike" u="none">
                <a:solidFill>
                  <a:srgbClr val="000000"/>
                </a:solidFill>
                <a:latin typeface="Trebuchet MS"/>
                <a:ea typeface="Trebuchet MS"/>
                <a:cs typeface="Trebuchet MS"/>
                <a:sym typeface="Trebuchet MS"/>
              </a:rPr>
              <a:t>How this works</a:t>
            </a:r>
          </a:p>
        </p:txBody>
      </p:sp>
      <p:sp>
        <p:nvSpPr>
          <p:cNvPr name="TextBox 21" id="21"/>
          <p:cNvSpPr txBox="true"/>
          <p:nvPr/>
        </p:nvSpPr>
        <p:spPr>
          <a:xfrm rot="0">
            <a:off x="9850729" y="3861632"/>
            <a:ext cx="6987592" cy="815340"/>
          </a:xfrm>
          <a:prstGeom prst="rect">
            <a:avLst/>
          </a:prstGeom>
        </p:spPr>
        <p:txBody>
          <a:bodyPr anchor="t" rtlCol="false" tIns="0" lIns="0" bIns="0" rIns="0">
            <a:spAutoFit/>
          </a:bodyPr>
          <a:lstStyle/>
          <a:p>
            <a:pPr algn="l" marL="0" indent="0" lvl="0">
              <a:lnSpc>
                <a:spcPts val="6269"/>
              </a:lnSpc>
              <a:spcBef>
                <a:spcPct val="0"/>
              </a:spcBef>
            </a:pPr>
            <a:r>
              <a:rPr lang="en-US" sz="5699">
                <a:solidFill>
                  <a:srgbClr val="000000"/>
                </a:solidFill>
                <a:latin typeface="Trebuchet MS"/>
                <a:ea typeface="Trebuchet MS"/>
                <a:cs typeface="Trebuchet MS"/>
                <a:sym typeface="Trebuchet MS"/>
              </a:rPr>
              <a:t>Further details</a:t>
            </a:r>
          </a:p>
        </p:txBody>
      </p:sp>
      <p:sp>
        <p:nvSpPr>
          <p:cNvPr name="TextBox 22" id="22"/>
          <p:cNvSpPr txBox="true"/>
          <p:nvPr/>
        </p:nvSpPr>
        <p:spPr>
          <a:xfrm rot="0">
            <a:off x="1449679" y="5172075"/>
            <a:ext cx="6987592" cy="4563110"/>
          </a:xfrm>
          <a:prstGeom prst="rect">
            <a:avLst/>
          </a:prstGeom>
        </p:spPr>
        <p:txBody>
          <a:bodyPr anchor="t" rtlCol="false" tIns="0" lIns="0" bIns="0" rIns="0">
            <a:spAutoFit/>
          </a:bodyPr>
          <a:lstStyle/>
          <a:p>
            <a:pPr algn="l">
              <a:lnSpc>
                <a:spcPts val="3640"/>
              </a:lnSpc>
            </a:pPr>
            <a:r>
              <a:rPr lang="en-US" sz="2600">
                <a:solidFill>
                  <a:srgbClr val="004A69"/>
                </a:solidFill>
                <a:latin typeface="Trebuchet MS"/>
                <a:ea typeface="Trebuchet MS"/>
                <a:cs typeface="Trebuchet MS"/>
                <a:sym typeface="Trebuchet MS"/>
              </a:rPr>
              <a:t>Information from this session will be added into SYP’s manifesto consultation form. </a:t>
            </a:r>
          </a:p>
          <a:p>
            <a:pPr algn="l">
              <a:lnSpc>
                <a:spcPts val="3640"/>
              </a:lnSpc>
            </a:pPr>
          </a:p>
          <a:p>
            <a:pPr algn="l">
              <a:lnSpc>
                <a:spcPts val="3640"/>
              </a:lnSpc>
            </a:pPr>
            <a:r>
              <a:rPr lang="en-US" sz="2600">
                <a:solidFill>
                  <a:srgbClr val="004A69"/>
                </a:solidFill>
                <a:latin typeface="Trebuchet MS"/>
                <a:ea typeface="Trebuchet MS"/>
                <a:cs typeface="Trebuchet MS"/>
                <a:sym typeface="Trebuchet MS"/>
              </a:rPr>
              <a:t>T</a:t>
            </a:r>
            <a:r>
              <a:rPr lang="en-US" sz="2600">
                <a:solidFill>
                  <a:srgbClr val="004A69"/>
                </a:solidFill>
                <a:latin typeface="Trebuchet MS"/>
                <a:ea typeface="Trebuchet MS"/>
                <a:cs typeface="Trebuchet MS"/>
                <a:sym typeface="Trebuchet MS"/>
              </a:rPr>
              <a:t>he only information recorded will be the number of “agree”, “disagree” and “don’t know” responses to each policy. </a:t>
            </a:r>
          </a:p>
          <a:p>
            <a:pPr algn="l">
              <a:lnSpc>
                <a:spcPts val="3640"/>
              </a:lnSpc>
            </a:pPr>
          </a:p>
          <a:p>
            <a:pPr algn="l" marL="0" indent="0" lvl="0">
              <a:lnSpc>
                <a:spcPts val="3640"/>
              </a:lnSpc>
              <a:spcBef>
                <a:spcPct val="0"/>
              </a:spcBef>
            </a:pPr>
            <a:r>
              <a:rPr lang="en-US" sz="2600">
                <a:solidFill>
                  <a:srgbClr val="004A69"/>
                </a:solidFill>
                <a:latin typeface="Trebuchet MS"/>
                <a:ea typeface="Trebuchet MS"/>
                <a:cs typeface="Trebuchet MS"/>
                <a:sym typeface="Trebuchet MS"/>
              </a:rPr>
              <a:t>An</a:t>
            </a:r>
            <a:r>
              <a:rPr lang="en-US" sz="2600">
                <a:solidFill>
                  <a:srgbClr val="004A69"/>
                </a:solidFill>
                <a:latin typeface="Trebuchet MS"/>
                <a:ea typeface="Trebuchet MS"/>
                <a:cs typeface="Trebuchet MS"/>
                <a:sym typeface="Trebuchet MS"/>
              </a:rPr>
              <a:t>y quotes you want to give will be anonymised and analysed and may be used in SYP's 2026-2031 manifesto.</a:t>
            </a:r>
          </a:p>
        </p:txBody>
      </p:sp>
      <p:sp>
        <p:nvSpPr>
          <p:cNvPr name="TextBox 23" id="23"/>
          <p:cNvSpPr txBox="true"/>
          <p:nvPr/>
        </p:nvSpPr>
        <p:spPr>
          <a:xfrm rot="0">
            <a:off x="9850729" y="5172075"/>
            <a:ext cx="6987592" cy="905510"/>
          </a:xfrm>
          <a:prstGeom prst="rect">
            <a:avLst/>
          </a:prstGeom>
        </p:spPr>
        <p:txBody>
          <a:bodyPr anchor="t" rtlCol="false" tIns="0" lIns="0" bIns="0" rIns="0">
            <a:spAutoFit/>
          </a:bodyPr>
          <a:lstStyle/>
          <a:p>
            <a:pPr algn="l" marL="0" indent="0" lvl="0">
              <a:lnSpc>
                <a:spcPts val="3640"/>
              </a:lnSpc>
              <a:spcBef>
                <a:spcPct val="0"/>
              </a:spcBef>
            </a:pPr>
            <a:r>
              <a:rPr lang="en-US" sz="2600">
                <a:solidFill>
                  <a:srgbClr val="004A69"/>
                </a:solidFill>
                <a:latin typeface="Trebuchet MS"/>
                <a:ea typeface="Trebuchet MS"/>
                <a:cs typeface="Trebuchet MS"/>
                <a:sym typeface="Trebuchet MS"/>
              </a:rPr>
              <a:t>You can view SYP’s privacy policy at syp.org.uk/privacy-policy.</a:t>
            </a:r>
          </a:p>
        </p:txBody>
      </p:sp>
      <p:grpSp>
        <p:nvGrpSpPr>
          <p:cNvPr name="Group 24" id="24"/>
          <p:cNvGrpSpPr/>
          <p:nvPr/>
        </p:nvGrpSpPr>
        <p:grpSpPr>
          <a:xfrm rot="0">
            <a:off x="13673919" y="6600825"/>
            <a:ext cx="3164402" cy="3164402"/>
            <a:chOff x="0" y="0"/>
            <a:chExt cx="4219202" cy="4219202"/>
          </a:xfrm>
        </p:grpSpPr>
        <p:sp>
          <p:nvSpPr>
            <p:cNvPr name="Freeform 25" id="25"/>
            <p:cNvSpPr/>
            <p:nvPr/>
          </p:nvSpPr>
          <p:spPr>
            <a:xfrm flipH="false" flipV="false" rot="0">
              <a:off x="0" y="0"/>
              <a:ext cx="4219202" cy="4219202"/>
            </a:xfrm>
            <a:custGeom>
              <a:avLst/>
              <a:gdLst/>
              <a:ahLst/>
              <a:cxnLst/>
              <a:rect r="r" b="b" t="t" l="l"/>
              <a:pathLst>
                <a:path h="4219202" w="4219202">
                  <a:moveTo>
                    <a:pt x="0" y="0"/>
                  </a:moveTo>
                  <a:lnTo>
                    <a:pt x="4219202" y="0"/>
                  </a:lnTo>
                  <a:lnTo>
                    <a:pt x="4219202" y="4219202"/>
                  </a:lnTo>
                  <a:lnTo>
                    <a:pt x="0" y="4219202"/>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grpSp>
      <p:sp>
        <p:nvSpPr>
          <p:cNvPr name="TextBox 26" id="26"/>
          <p:cNvSpPr txBox="true"/>
          <p:nvPr/>
        </p:nvSpPr>
        <p:spPr>
          <a:xfrm rot="0">
            <a:off x="9850729" y="6543675"/>
            <a:ext cx="3493796" cy="2277110"/>
          </a:xfrm>
          <a:prstGeom prst="rect">
            <a:avLst/>
          </a:prstGeom>
        </p:spPr>
        <p:txBody>
          <a:bodyPr anchor="t" rtlCol="false" tIns="0" lIns="0" bIns="0" rIns="0">
            <a:spAutoFit/>
          </a:bodyPr>
          <a:lstStyle/>
          <a:p>
            <a:pPr algn="l">
              <a:lnSpc>
                <a:spcPts val="3640"/>
              </a:lnSpc>
            </a:pPr>
            <a:r>
              <a:rPr lang="en-US" sz="2600">
                <a:solidFill>
                  <a:srgbClr val="004A69"/>
                </a:solidFill>
                <a:latin typeface="Trebuchet MS"/>
                <a:ea typeface="Trebuchet MS"/>
                <a:cs typeface="Trebuchet MS"/>
                <a:sym typeface="Trebuchet MS"/>
              </a:rPr>
              <a:t>You can view a copy of</a:t>
            </a:r>
          </a:p>
          <a:p>
            <a:pPr algn="l">
              <a:lnSpc>
                <a:spcPts val="3640"/>
              </a:lnSpc>
            </a:pPr>
            <a:r>
              <a:rPr lang="en-US" sz="2600">
                <a:solidFill>
                  <a:srgbClr val="004A69"/>
                </a:solidFill>
                <a:latin typeface="Trebuchet MS"/>
                <a:ea typeface="Trebuchet MS"/>
                <a:cs typeface="Trebuchet MS"/>
                <a:sym typeface="Trebuchet MS"/>
              </a:rPr>
              <a:t>SYP’s manifesto </a:t>
            </a:r>
          </a:p>
          <a:p>
            <a:pPr algn="l">
              <a:lnSpc>
                <a:spcPts val="3640"/>
              </a:lnSpc>
            </a:pPr>
            <a:r>
              <a:rPr lang="en-US" sz="2600">
                <a:solidFill>
                  <a:srgbClr val="004A69"/>
                </a:solidFill>
                <a:latin typeface="Trebuchet MS"/>
                <a:ea typeface="Trebuchet MS"/>
                <a:cs typeface="Trebuchet MS"/>
                <a:sym typeface="Trebuchet MS"/>
              </a:rPr>
              <a:t>participant information</a:t>
            </a:r>
          </a:p>
          <a:p>
            <a:pPr algn="l">
              <a:lnSpc>
                <a:spcPts val="3640"/>
              </a:lnSpc>
            </a:pPr>
            <a:r>
              <a:rPr lang="en-US" sz="2600">
                <a:solidFill>
                  <a:srgbClr val="004A69"/>
                </a:solidFill>
                <a:latin typeface="Trebuchet MS"/>
                <a:ea typeface="Trebuchet MS"/>
                <a:cs typeface="Trebuchet MS"/>
                <a:sym typeface="Trebuchet MS"/>
              </a:rPr>
              <a:t>sheet by scanning this</a:t>
            </a:r>
          </a:p>
          <a:p>
            <a:pPr algn="l" marL="0" indent="0" lvl="0">
              <a:lnSpc>
                <a:spcPts val="3640"/>
              </a:lnSpc>
              <a:spcBef>
                <a:spcPct val="0"/>
              </a:spcBef>
            </a:pPr>
            <a:r>
              <a:rPr lang="en-US" sz="2600">
                <a:solidFill>
                  <a:srgbClr val="004A69"/>
                </a:solidFill>
                <a:latin typeface="Trebuchet MS"/>
                <a:ea typeface="Trebuchet MS"/>
                <a:cs typeface="Trebuchet MS"/>
                <a:sym typeface="Trebuchet MS"/>
              </a:rPr>
              <a:t>QR code.</a:t>
            </a:r>
          </a:p>
        </p:txBody>
      </p:sp>
    </p:spTree>
  </p:cSld>
  <p:clrMapOvr>
    <a:masterClrMapping/>
  </p:clrMapOvr>
</p:sld>
</file>

<file path=ppt/slides/slide8.xml><?xml version="1.0" encoding="utf-8"?>
<p:sld xmlns:p="http://schemas.openxmlformats.org/presentationml/2006/main" xmlns:a="http://schemas.openxmlformats.org/drawingml/2006/main">
  <p:cSld>
    <p:bg>
      <p:bgPr>
        <a:solidFill>
          <a:srgbClr val="E6F4FA"/>
        </a:solidFill>
      </p:bgPr>
    </p:bg>
    <p:spTree>
      <p:nvGrpSpPr>
        <p:cNvPr id="1" name=""/>
        <p:cNvGrpSpPr/>
        <p:nvPr/>
      </p:nvGrpSpPr>
      <p:grpSpPr>
        <a:xfrm>
          <a:off x="0" y="0"/>
          <a:ext cx="0" cy="0"/>
          <a:chOff x="0" y="0"/>
          <a:chExt cx="0" cy="0"/>
        </a:xfrm>
      </p:grpSpPr>
      <p:grpSp>
        <p:nvGrpSpPr>
          <p:cNvPr name="Group 2" id="2"/>
          <p:cNvGrpSpPr/>
          <p:nvPr/>
        </p:nvGrpSpPr>
        <p:grpSpPr>
          <a:xfrm rot="0">
            <a:off x="0" y="0"/>
            <a:ext cx="11329558" cy="10287000"/>
            <a:chOff x="0" y="0"/>
            <a:chExt cx="2983917" cy="2709333"/>
          </a:xfrm>
        </p:grpSpPr>
        <p:sp>
          <p:nvSpPr>
            <p:cNvPr name="Freeform 3" id="3"/>
            <p:cNvSpPr/>
            <p:nvPr/>
          </p:nvSpPr>
          <p:spPr>
            <a:xfrm flipH="false" flipV="false" rot="0">
              <a:off x="0" y="0"/>
              <a:ext cx="2983917" cy="2709333"/>
            </a:xfrm>
            <a:custGeom>
              <a:avLst/>
              <a:gdLst/>
              <a:ahLst/>
              <a:cxnLst/>
              <a:rect r="r" b="b" t="t" l="l"/>
              <a:pathLst>
                <a:path h="2709333" w="2983917">
                  <a:moveTo>
                    <a:pt x="0" y="0"/>
                  </a:moveTo>
                  <a:lnTo>
                    <a:pt x="2983917" y="0"/>
                  </a:lnTo>
                  <a:lnTo>
                    <a:pt x="2983917" y="2709333"/>
                  </a:lnTo>
                  <a:lnTo>
                    <a:pt x="0" y="2709333"/>
                  </a:lnTo>
                  <a:close/>
                </a:path>
              </a:pathLst>
            </a:custGeom>
            <a:solidFill>
              <a:srgbClr val="99D4ED"/>
            </a:solidFill>
          </p:spPr>
        </p:sp>
        <p:sp>
          <p:nvSpPr>
            <p:cNvPr name="TextBox 4" id="4"/>
            <p:cNvSpPr txBox="true"/>
            <p:nvPr/>
          </p:nvSpPr>
          <p:spPr>
            <a:xfrm>
              <a:off x="0" y="-19050"/>
              <a:ext cx="2983917" cy="2728383"/>
            </a:xfrm>
            <a:prstGeom prst="rect">
              <a:avLst/>
            </a:prstGeom>
          </p:spPr>
          <p:txBody>
            <a:bodyPr anchor="ctr" rtlCol="false" tIns="50800" lIns="50800" bIns="50800" rIns="50800"/>
            <a:lstStyle/>
            <a:p>
              <a:pPr algn="ctr">
                <a:lnSpc>
                  <a:spcPts val="2639"/>
                </a:lnSpc>
              </a:pPr>
            </a:p>
          </p:txBody>
        </p:sp>
      </p:grpSp>
      <p:graphicFrame>
        <p:nvGraphicFramePr>
          <p:cNvPr name="Table 5" id="5"/>
          <p:cNvGraphicFramePr>
            <a:graphicFrameLocks noGrp="true"/>
          </p:cNvGraphicFramePr>
          <p:nvPr/>
        </p:nvGraphicFramePr>
        <p:xfrm>
          <a:off x="9737065" y="1740694"/>
          <a:ext cx="7522235" cy="6805612"/>
        </p:xfrm>
        <a:graphic>
          <a:graphicData uri="http://schemas.openxmlformats.org/drawingml/2006/table">
            <a:tbl>
              <a:tblPr/>
              <a:tblGrid>
                <a:gridCol w="1592825"/>
                <a:gridCol w="5929410"/>
              </a:tblGrid>
              <a:tr h="1118338">
                <a:tc>
                  <a:txBody>
                    <a:bodyPr anchor="t" rtlCol="false"/>
                    <a:lstStyle/>
                    <a:p>
                      <a:pPr algn="ctr">
                        <a:lnSpc>
                          <a:spcPts val="5320"/>
                        </a:lnSpc>
                        <a:defRPr/>
                      </a:pPr>
                      <a:r>
                        <a:rPr lang="en-US" b="true" sz="3800">
                          <a:solidFill>
                            <a:srgbClr val="FFFFFF"/>
                          </a:solidFill>
                          <a:latin typeface="Trebuchet MS Bold"/>
                          <a:ea typeface="Trebuchet MS Bold"/>
                          <a:cs typeface="Trebuchet MS Bold"/>
                          <a:sym typeface="Trebuchet MS Bold"/>
                        </a:rPr>
                        <a:t>Slide</a:t>
                      </a:r>
                      <a:endParaRPr lang="en-US" sz="1100"/>
                    </a:p>
                  </a:txBody>
                  <a:tcPr marL="190500" marR="190500" marT="190500" marB="190500" anchor="ctr">
                    <a:lnL cmpd="sng" algn="ctr" cap="flat" w="0">
                      <a:solidFill>
                        <a:srgbClr val="000000"/>
                      </a:solidFill>
                      <a:prstDash val="solid"/>
                      <a:round/>
                      <a:headEnd type="none" w="med" len="med"/>
                      <a:tailEnd type="none" w="med" len="med"/>
                    </a:lnL>
                    <a:lnR cmpd="sng" algn="ctr" cap="flat" w="0">
                      <a:solidFill>
                        <a:srgbClr val="000000"/>
                      </a:solidFill>
                      <a:prstDash val="solid"/>
                      <a:round/>
                      <a:headEnd type="none" w="med" len="med"/>
                      <a:tailEnd type="none" w="med" len="med"/>
                    </a:lnR>
                    <a:lnT cmpd="sng" algn="ctr" cap="flat" w="0">
                      <a:solidFill>
                        <a:srgbClr val="000000"/>
                      </a:solidFill>
                      <a:prstDash val="solid"/>
                      <a:round/>
                      <a:headEnd type="none" w="med" len="med"/>
                      <a:tailEnd type="none" w="med" len="med"/>
                    </a:lnT>
                    <a:lnB cmpd="sng" algn="ctr" cap="flat" w="47625">
                      <a:solidFill>
                        <a:srgbClr val="99D4ED"/>
                      </a:solidFill>
                      <a:prstDash val="solid"/>
                      <a:round/>
                      <a:headEnd type="none" w="med" len="med"/>
                      <a:tailEnd type="none" w="med" len="med"/>
                    </a:lnB>
                    <a:solidFill>
                      <a:srgbClr val="F9B062"/>
                    </a:solidFill>
                  </a:tcPr>
                </a:tc>
                <a:tc>
                  <a:txBody>
                    <a:bodyPr anchor="t" rtlCol="false"/>
                    <a:lstStyle/>
                    <a:p>
                      <a:pPr algn="l">
                        <a:lnSpc>
                          <a:spcPts val="5320"/>
                        </a:lnSpc>
                        <a:defRPr/>
                      </a:pPr>
                      <a:r>
                        <a:rPr lang="en-US" sz="3800" b="true">
                          <a:solidFill>
                            <a:srgbClr val="000000"/>
                          </a:solidFill>
                          <a:latin typeface="Trebuchet MS Bold"/>
                          <a:ea typeface="Trebuchet MS Bold"/>
                          <a:cs typeface="Trebuchet MS Bold"/>
                          <a:sym typeface="Trebuchet MS Bold"/>
                        </a:rPr>
                        <a:t>Policy</a:t>
                      </a:r>
                      <a:endParaRPr lang="en-US" sz="1100"/>
                    </a:p>
                  </a:txBody>
                  <a:tcPr marL="190500" marR="190500" marT="190500" marB="190500" anchor="ctr">
                    <a:lnL cmpd="sng" algn="ctr" cap="flat" w="0">
                      <a:solidFill>
                        <a:srgbClr val="000000"/>
                      </a:solidFill>
                      <a:prstDash val="solid"/>
                      <a:round/>
                      <a:headEnd type="none" w="med" len="med"/>
                      <a:tailEnd type="none" w="med" len="med"/>
                    </a:lnL>
                    <a:lnR cmpd="sng" algn="ctr" cap="flat" w="0">
                      <a:solidFill>
                        <a:srgbClr val="000000"/>
                      </a:solidFill>
                      <a:prstDash val="solid"/>
                      <a:round/>
                      <a:headEnd type="none" w="med" len="med"/>
                      <a:tailEnd type="none" w="med" len="med"/>
                    </a:lnR>
                    <a:lnT cmpd="sng" algn="ctr" cap="flat" w="0">
                      <a:solidFill>
                        <a:srgbClr val="000000"/>
                      </a:solidFill>
                      <a:prstDash val="solid"/>
                      <a:round/>
                      <a:headEnd type="none" w="med" len="med"/>
                      <a:tailEnd type="none" w="med" len="med"/>
                    </a:lnT>
                    <a:lnB cmpd="sng" algn="ctr" cap="flat" w="47625">
                      <a:solidFill>
                        <a:srgbClr val="DAF1F9"/>
                      </a:solidFill>
                      <a:prstDash val="solid"/>
                      <a:round/>
                      <a:headEnd type="none" w="med" len="med"/>
                      <a:tailEnd type="none" w="med" len="med"/>
                    </a:lnB>
                    <a:solidFill>
                      <a:srgbClr val="FEF4E9"/>
                    </a:solidFill>
                  </a:tcPr>
                </a:tc>
              </a:tr>
              <a:tr h="1137455">
                <a:tc>
                  <a:txBody>
                    <a:bodyPr anchor="t" rtlCol="false"/>
                    <a:lstStyle/>
                    <a:p>
                      <a:pPr algn="ctr">
                        <a:lnSpc>
                          <a:spcPts val="5320"/>
                        </a:lnSpc>
                        <a:defRPr/>
                      </a:pPr>
                      <a:r>
                        <a:rPr lang="en-US" sz="3800">
                          <a:solidFill>
                            <a:srgbClr val="FFFFFF"/>
                          </a:solidFill>
                          <a:latin typeface="Trebuchet MS"/>
                          <a:ea typeface="Trebuchet MS"/>
                          <a:cs typeface="Trebuchet MS"/>
                          <a:sym typeface="Trebuchet MS"/>
                        </a:rPr>
                        <a:t>10</a:t>
                      </a:r>
                      <a:endParaRPr lang="en-US" sz="1100"/>
                    </a:p>
                  </a:txBody>
                  <a:tcPr marL="190500" marR="190500" marT="190500" marB="190500" anchor="ctr">
                    <a:lnL cmpd="sng" algn="ctr" cap="flat" w="0">
                      <a:solidFill>
                        <a:srgbClr val="000000"/>
                      </a:solidFill>
                      <a:prstDash val="solid"/>
                      <a:round/>
                      <a:headEnd type="none" w="med" len="med"/>
                      <a:tailEnd type="none" w="med" len="med"/>
                    </a:lnL>
                    <a:lnR cmpd="sng" algn="ctr" cap="flat" w="0">
                      <a:solidFill>
                        <a:srgbClr val="000000"/>
                      </a:solidFill>
                      <a:prstDash val="solid"/>
                      <a:round/>
                      <a:headEnd type="none" w="med" len="med"/>
                      <a:tailEnd type="none" w="med" len="med"/>
                    </a:lnR>
                    <a:lnT cmpd="sng" algn="ctr" cap="flat" w="0">
                      <a:solidFill>
                        <a:srgbClr val="000000"/>
                      </a:solidFill>
                      <a:prstDash val="solid"/>
                      <a:round/>
                      <a:headEnd type="none" w="med" len="med"/>
                      <a:tailEnd type="none" w="med" len="med"/>
                    </a:lnT>
                    <a:lnB cmpd="sng" algn="ctr" cap="flat" w="47625">
                      <a:solidFill>
                        <a:srgbClr val="99D4ED"/>
                      </a:solidFill>
                      <a:prstDash val="solid"/>
                      <a:round/>
                      <a:headEnd type="none" w="med" len="med"/>
                      <a:tailEnd type="none" w="med" len="med"/>
                    </a:lnB>
                    <a:solidFill>
                      <a:srgbClr val="F9B062"/>
                    </a:solidFill>
                  </a:tcPr>
                </a:tc>
                <a:tc>
                  <a:txBody>
                    <a:bodyPr anchor="t" rtlCol="false"/>
                    <a:lstStyle/>
                    <a:p>
                      <a:pPr algn="l">
                        <a:lnSpc>
                          <a:spcPts val="3640"/>
                        </a:lnSpc>
                        <a:defRPr/>
                      </a:pPr>
                      <a:r>
                        <a:rPr lang="en-US" sz="2600">
                          <a:solidFill>
                            <a:srgbClr val="000000"/>
                          </a:solidFill>
                          <a:latin typeface="Trebuchet MS"/>
                          <a:ea typeface="Trebuchet MS"/>
                          <a:cs typeface="Trebuchet MS"/>
                          <a:sym typeface="Trebuchet MS"/>
                        </a:rPr>
                        <a:t>Education</a:t>
                      </a:r>
                      <a:endParaRPr lang="en-US" sz="1100"/>
                    </a:p>
                  </a:txBody>
                  <a:tcPr marL="190500" marR="190500" marT="190500" marB="190500" anchor="ctr">
                    <a:lnL cmpd="sng" algn="ctr" cap="flat" w="0">
                      <a:solidFill>
                        <a:srgbClr val="000000"/>
                      </a:solidFill>
                      <a:prstDash val="solid"/>
                      <a:round/>
                      <a:headEnd type="none" w="med" len="med"/>
                      <a:tailEnd type="none" w="med" len="med"/>
                    </a:lnL>
                    <a:lnR cmpd="sng" algn="ctr" cap="flat" w="0">
                      <a:solidFill>
                        <a:srgbClr val="000000"/>
                      </a:solidFill>
                      <a:prstDash val="solid"/>
                      <a:round/>
                      <a:headEnd type="none" w="med" len="med"/>
                      <a:tailEnd type="none" w="med" len="med"/>
                    </a:lnR>
                    <a:lnT cmpd="sng" algn="ctr" cap="flat" w="0">
                      <a:solidFill>
                        <a:srgbClr val="000000"/>
                      </a:solidFill>
                      <a:prstDash val="solid"/>
                      <a:round/>
                      <a:headEnd type="none" w="med" len="med"/>
                      <a:tailEnd type="none" w="med" len="med"/>
                    </a:lnT>
                    <a:lnB cmpd="sng" algn="ctr" cap="flat" w="47625">
                      <a:solidFill>
                        <a:srgbClr val="DAF1F9"/>
                      </a:solidFill>
                      <a:prstDash val="solid"/>
                      <a:round/>
                      <a:headEnd type="none" w="med" len="med"/>
                      <a:tailEnd type="none" w="med" len="med"/>
                    </a:lnB>
                    <a:solidFill>
                      <a:srgbClr val="FEF4E9"/>
                    </a:solidFill>
                  </a:tcPr>
                </a:tc>
              </a:tr>
              <a:tr h="1137455">
                <a:tc>
                  <a:txBody>
                    <a:bodyPr anchor="t" rtlCol="false"/>
                    <a:lstStyle/>
                    <a:p>
                      <a:pPr algn="ctr">
                        <a:lnSpc>
                          <a:spcPts val="5320"/>
                        </a:lnSpc>
                        <a:defRPr/>
                      </a:pPr>
                      <a:r>
                        <a:rPr lang="en-US" sz="3800">
                          <a:solidFill>
                            <a:srgbClr val="FFFFFF"/>
                          </a:solidFill>
                          <a:latin typeface="Trebuchet MS"/>
                          <a:ea typeface="Trebuchet MS"/>
                          <a:cs typeface="Trebuchet MS"/>
                          <a:sym typeface="Trebuchet MS"/>
                        </a:rPr>
                        <a:t>16</a:t>
                      </a:r>
                      <a:endParaRPr lang="en-US" sz="1100"/>
                    </a:p>
                  </a:txBody>
                  <a:tcPr marL="190500" marR="190500" marT="190500" marB="190500" anchor="ctr">
                    <a:lnL cmpd="sng" algn="ctr" cap="flat" w="0">
                      <a:solidFill>
                        <a:srgbClr val="000000"/>
                      </a:solidFill>
                      <a:prstDash val="solid"/>
                      <a:round/>
                      <a:headEnd type="none" w="med" len="med"/>
                      <a:tailEnd type="none" w="med" len="med"/>
                    </a:lnL>
                    <a:lnR cmpd="sng" algn="ctr" cap="flat" w="0">
                      <a:solidFill>
                        <a:srgbClr val="000000"/>
                      </a:solidFill>
                      <a:prstDash val="solid"/>
                      <a:round/>
                      <a:headEnd type="none" w="med" len="med"/>
                      <a:tailEnd type="none" w="med" len="med"/>
                    </a:lnR>
                    <a:lnT cmpd="sng" algn="ctr" cap="flat" w="47625">
                      <a:solidFill>
                        <a:srgbClr val="99D4ED"/>
                      </a:solidFill>
                      <a:prstDash val="solid"/>
                      <a:round/>
                      <a:headEnd type="none" w="med" len="med"/>
                      <a:tailEnd type="none" w="med" len="med"/>
                    </a:lnT>
                    <a:lnB cmpd="sng" algn="ctr" cap="flat" w="47625">
                      <a:solidFill>
                        <a:srgbClr val="99D4ED"/>
                      </a:solidFill>
                      <a:prstDash val="solid"/>
                      <a:round/>
                      <a:headEnd type="none" w="med" len="med"/>
                      <a:tailEnd type="none" w="med" len="med"/>
                    </a:lnB>
                    <a:solidFill>
                      <a:srgbClr val="F9B062"/>
                    </a:solidFill>
                  </a:tcPr>
                </a:tc>
                <a:tc>
                  <a:txBody>
                    <a:bodyPr anchor="t" rtlCol="false"/>
                    <a:lstStyle/>
                    <a:p>
                      <a:pPr algn="l">
                        <a:lnSpc>
                          <a:spcPts val="3640"/>
                        </a:lnSpc>
                        <a:defRPr/>
                      </a:pPr>
                      <a:r>
                        <a:rPr lang="en-US" sz="2600">
                          <a:solidFill>
                            <a:srgbClr val="000000"/>
                          </a:solidFill>
                          <a:latin typeface="Trebuchet MS"/>
                          <a:ea typeface="Trebuchet MS"/>
                          <a:cs typeface="Trebuchet MS"/>
                          <a:sym typeface="Trebuchet MS"/>
                        </a:rPr>
                        <a:t>Services</a:t>
                      </a:r>
                      <a:endParaRPr lang="en-US" sz="1100"/>
                    </a:p>
                  </a:txBody>
                  <a:tcPr marL="190500" marR="190500" marT="190500" marB="190500" anchor="ctr">
                    <a:lnL cmpd="sng" algn="ctr" cap="flat" w="0">
                      <a:solidFill>
                        <a:srgbClr val="000000"/>
                      </a:solidFill>
                      <a:prstDash val="solid"/>
                      <a:round/>
                      <a:headEnd type="none" w="med" len="med"/>
                      <a:tailEnd type="none" w="med" len="med"/>
                    </a:lnL>
                    <a:lnR cmpd="sng" algn="ctr" cap="flat" w="0">
                      <a:solidFill>
                        <a:srgbClr val="000000"/>
                      </a:solidFill>
                      <a:prstDash val="solid"/>
                      <a:round/>
                      <a:headEnd type="none" w="med" len="med"/>
                      <a:tailEnd type="none" w="med" len="med"/>
                    </a:lnR>
                    <a:lnT cmpd="sng" algn="ctr" cap="flat" w="47625">
                      <a:solidFill>
                        <a:srgbClr val="DAF1F9"/>
                      </a:solidFill>
                      <a:prstDash val="solid"/>
                      <a:round/>
                      <a:headEnd type="none" w="med" len="med"/>
                      <a:tailEnd type="none" w="med" len="med"/>
                    </a:lnT>
                    <a:lnB cmpd="sng" algn="ctr" cap="flat" w="47625">
                      <a:solidFill>
                        <a:srgbClr val="DAF1F9"/>
                      </a:solidFill>
                      <a:prstDash val="solid"/>
                      <a:round/>
                      <a:headEnd type="none" w="med" len="med"/>
                      <a:tailEnd type="none" w="med" len="med"/>
                    </a:lnB>
                    <a:solidFill>
                      <a:srgbClr val="FEF4E9"/>
                    </a:solidFill>
                  </a:tcPr>
                </a:tc>
              </a:tr>
              <a:tr h="1137455">
                <a:tc>
                  <a:txBody>
                    <a:bodyPr anchor="t" rtlCol="false"/>
                    <a:lstStyle/>
                    <a:p>
                      <a:pPr algn="ctr">
                        <a:lnSpc>
                          <a:spcPts val="5320"/>
                        </a:lnSpc>
                        <a:defRPr/>
                      </a:pPr>
                      <a:r>
                        <a:rPr lang="en-US" sz="3800">
                          <a:solidFill>
                            <a:srgbClr val="FFFFFF"/>
                          </a:solidFill>
                          <a:latin typeface="Trebuchet MS"/>
                          <a:ea typeface="Trebuchet MS"/>
                          <a:cs typeface="Trebuchet MS"/>
                          <a:sym typeface="Trebuchet MS"/>
                        </a:rPr>
                        <a:t>22</a:t>
                      </a:r>
                      <a:endParaRPr lang="en-US" sz="1100"/>
                    </a:p>
                  </a:txBody>
                  <a:tcPr marL="190500" marR="190500" marT="190500" marB="190500" anchor="ctr">
                    <a:lnL cmpd="sng" algn="ctr" cap="flat" w="0">
                      <a:solidFill>
                        <a:srgbClr val="000000"/>
                      </a:solidFill>
                      <a:prstDash val="solid"/>
                      <a:round/>
                      <a:headEnd type="none" w="med" len="med"/>
                      <a:tailEnd type="none" w="med" len="med"/>
                    </a:lnL>
                    <a:lnR cmpd="sng" algn="ctr" cap="flat" w="0">
                      <a:solidFill>
                        <a:srgbClr val="000000"/>
                      </a:solidFill>
                      <a:prstDash val="solid"/>
                      <a:round/>
                      <a:headEnd type="none" w="med" len="med"/>
                      <a:tailEnd type="none" w="med" len="med"/>
                    </a:lnR>
                    <a:lnT cmpd="sng" algn="ctr" cap="flat" w="47625">
                      <a:solidFill>
                        <a:srgbClr val="99D4ED"/>
                      </a:solidFill>
                      <a:prstDash val="solid"/>
                      <a:round/>
                      <a:headEnd type="none" w="med" len="med"/>
                      <a:tailEnd type="none" w="med" len="med"/>
                    </a:lnT>
                    <a:lnB cmpd="sng" algn="ctr" cap="flat" w="47625">
                      <a:solidFill>
                        <a:srgbClr val="99D4ED"/>
                      </a:solidFill>
                      <a:prstDash val="solid"/>
                      <a:round/>
                      <a:headEnd type="none" w="med" len="med"/>
                      <a:tailEnd type="none" w="med" len="med"/>
                    </a:lnB>
                    <a:solidFill>
                      <a:srgbClr val="F9B062"/>
                    </a:solidFill>
                  </a:tcPr>
                </a:tc>
                <a:tc>
                  <a:txBody>
                    <a:bodyPr anchor="t" rtlCol="false"/>
                    <a:lstStyle/>
                    <a:p>
                      <a:pPr algn="l">
                        <a:lnSpc>
                          <a:spcPts val="3640"/>
                        </a:lnSpc>
                        <a:defRPr/>
                      </a:pPr>
                      <a:r>
                        <a:rPr lang="en-US" sz="2600">
                          <a:solidFill>
                            <a:srgbClr val="000000"/>
                          </a:solidFill>
                          <a:latin typeface="Trebuchet MS"/>
                          <a:ea typeface="Trebuchet MS"/>
                          <a:cs typeface="Trebuchet MS"/>
                          <a:sym typeface="Trebuchet MS"/>
                        </a:rPr>
                        <a:t>Sustainability</a:t>
                      </a:r>
                      <a:endParaRPr lang="en-US" sz="1100"/>
                    </a:p>
                  </a:txBody>
                  <a:tcPr marL="190500" marR="190500" marT="190500" marB="190500" anchor="ctr">
                    <a:lnL cmpd="sng" algn="ctr" cap="flat" w="0">
                      <a:solidFill>
                        <a:srgbClr val="000000"/>
                      </a:solidFill>
                      <a:prstDash val="solid"/>
                      <a:round/>
                      <a:headEnd type="none" w="med" len="med"/>
                      <a:tailEnd type="none" w="med" len="med"/>
                    </a:lnL>
                    <a:lnR cmpd="sng" algn="ctr" cap="flat" w="0">
                      <a:solidFill>
                        <a:srgbClr val="000000"/>
                      </a:solidFill>
                      <a:prstDash val="solid"/>
                      <a:round/>
                      <a:headEnd type="none" w="med" len="med"/>
                      <a:tailEnd type="none" w="med" len="med"/>
                    </a:lnR>
                    <a:lnT cmpd="sng" algn="ctr" cap="flat" w="47625">
                      <a:solidFill>
                        <a:srgbClr val="DAF1F9"/>
                      </a:solidFill>
                      <a:prstDash val="solid"/>
                      <a:round/>
                      <a:headEnd type="none" w="med" len="med"/>
                      <a:tailEnd type="none" w="med" len="med"/>
                    </a:lnT>
                    <a:lnB cmpd="sng" algn="ctr" cap="flat" w="47625">
                      <a:solidFill>
                        <a:srgbClr val="DAF1F9"/>
                      </a:solidFill>
                      <a:prstDash val="solid"/>
                      <a:round/>
                      <a:headEnd type="none" w="med" len="med"/>
                      <a:tailEnd type="none" w="med" len="med"/>
                    </a:lnB>
                    <a:solidFill>
                      <a:srgbClr val="FEF4E9"/>
                    </a:solidFill>
                  </a:tcPr>
                </a:tc>
              </a:tr>
              <a:tr h="1137455">
                <a:tc>
                  <a:txBody>
                    <a:bodyPr anchor="t" rtlCol="false"/>
                    <a:lstStyle/>
                    <a:p>
                      <a:pPr algn="ctr">
                        <a:lnSpc>
                          <a:spcPts val="5320"/>
                        </a:lnSpc>
                        <a:defRPr/>
                      </a:pPr>
                      <a:r>
                        <a:rPr lang="en-US" sz="3800">
                          <a:solidFill>
                            <a:srgbClr val="FFFFFF"/>
                          </a:solidFill>
                          <a:latin typeface="Trebuchet MS"/>
                          <a:ea typeface="Trebuchet MS"/>
                          <a:cs typeface="Trebuchet MS"/>
                          <a:sym typeface="Trebuchet MS"/>
                        </a:rPr>
                        <a:t>27</a:t>
                      </a:r>
                      <a:endParaRPr lang="en-US" sz="1100"/>
                    </a:p>
                  </a:txBody>
                  <a:tcPr marL="190500" marR="190500" marT="190500" marB="190500" anchor="ctr">
                    <a:lnL cmpd="sng" algn="ctr" cap="flat" w="0">
                      <a:solidFill>
                        <a:srgbClr val="000000"/>
                      </a:solidFill>
                      <a:prstDash val="solid"/>
                      <a:round/>
                      <a:headEnd type="none" w="med" len="med"/>
                      <a:tailEnd type="none" w="med" len="med"/>
                    </a:lnL>
                    <a:lnR cmpd="sng" algn="ctr" cap="flat" w="0">
                      <a:solidFill>
                        <a:srgbClr val="000000"/>
                      </a:solidFill>
                      <a:prstDash val="solid"/>
                      <a:round/>
                      <a:headEnd type="none" w="med" len="med"/>
                      <a:tailEnd type="none" w="med" len="med"/>
                    </a:lnR>
                    <a:lnT cmpd="sng" algn="ctr" cap="flat" w="47625">
                      <a:solidFill>
                        <a:srgbClr val="99D4ED"/>
                      </a:solidFill>
                      <a:prstDash val="solid"/>
                      <a:round/>
                      <a:headEnd type="none" w="med" len="med"/>
                      <a:tailEnd type="none" w="med" len="med"/>
                    </a:lnT>
                    <a:lnB cmpd="sng" algn="ctr" cap="flat" w="47625">
                      <a:solidFill>
                        <a:srgbClr val="99D4ED"/>
                      </a:solidFill>
                      <a:prstDash val="solid"/>
                      <a:round/>
                      <a:headEnd type="none" w="med" len="med"/>
                      <a:tailEnd type="none" w="med" len="med"/>
                    </a:lnB>
                    <a:solidFill>
                      <a:srgbClr val="F9B062"/>
                    </a:solidFill>
                  </a:tcPr>
                </a:tc>
                <a:tc>
                  <a:txBody>
                    <a:bodyPr anchor="t" rtlCol="false"/>
                    <a:lstStyle/>
                    <a:p>
                      <a:pPr algn="l">
                        <a:lnSpc>
                          <a:spcPts val="3640"/>
                        </a:lnSpc>
                        <a:defRPr/>
                      </a:pPr>
                      <a:r>
                        <a:rPr lang="en-US" sz="2600">
                          <a:solidFill>
                            <a:srgbClr val="000000"/>
                          </a:solidFill>
                          <a:latin typeface="Trebuchet MS"/>
                          <a:ea typeface="Trebuchet MS"/>
                          <a:cs typeface="Trebuchet MS"/>
                          <a:sym typeface="Trebuchet MS"/>
                        </a:rPr>
                        <a:t>Social Justice</a:t>
                      </a:r>
                      <a:endParaRPr lang="en-US" sz="1100"/>
                    </a:p>
                  </a:txBody>
                  <a:tcPr marL="190500" marR="190500" marT="190500" marB="190500" anchor="ctr">
                    <a:lnL cmpd="sng" algn="ctr" cap="flat" w="0">
                      <a:solidFill>
                        <a:srgbClr val="000000"/>
                      </a:solidFill>
                      <a:prstDash val="solid"/>
                      <a:round/>
                      <a:headEnd type="none" w="med" len="med"/>
                      <a:tailEnd type="none" w="med" len="med"/>
                    </a:lnL>
                    <a:lnR cmpd="sng" algn="ctr" cap="flat" w="0">
                      <a:solidFill>
                        <a:srgbClr val="000000"/>
                      </a:solidFill>
                      <a:prstDash val="solid"/>
                      <a:round/>
                      <a:headEnd type="none" w="med" len="med"/>
                      <a:tailEnd type="none" w="med" len="med"/>
                    </a:lnR>
                    <a:lnT cmpd="sng" algn="ctr" cap="flat" w="47625">
                      <a:solidFill>
                        <a:srgbClr val="DAF1F9"/>
                      </a:solidFill>
                      <a:prstDash val="solid"/>
                      <a:round/>
                      <a:headEnd type="none" w="med" len="med"/>
                      <a:tailEnd type="none" w="med" len="med"/>
                    </a:lnT>
                    <a:lnB cmpd="sng" algn="ctr" cap="flat" w="47625">
                      <a:solidFill>
                        <a:srgbClr val="DAF1F9"/>
                      </a:solidFill>
                      <a:prstDash val="solid"/>
                      <a:round/>
                      <a:headEnd type="none" w="med" len="med"/>
                      <a:tailEnd type="none" w="med" len="med"/>
                    </a:lnB>
                    <a:solidFill>
                      <a:srgbClr val="FEF4E9"/>
                    </a:solidFill>
                  </a:tcPr>
                </a:tc>
              </a:tr>
              <a:tr h="1137455">
                <a:tc>
                  <a:txBody>
                    <a:bodyPr anchor="t" rtlCol="false"/>
                    <a:lstStyle/>
                    <a:p>
                      <a:pPr algn="ctr">
                        <a:lnSpc>
                          <a:spcPts val="5320"/>
                        </a:lnSpc>
                        <a:defRPr/>
                      </a:pPr>
                      <a:r>
                        <a:rPr lang="en-US" sz="3800">
                          <a:solidFill>
                            <a:srgbClr val="FFFFFF"/>
                          </a:solidFill>
                          <a:latin typeface="Trebuchet MS"/>
                          <a:ea typeface="Trebuchet MS"/>
                          <a:cs typeface="Trebuchet MS"/>
                          <a:sym typeface="Trebuchet MS"/>
                        </a:rPr>
                        <a:t>34</a:t>
                      </a:r>
                      <a:endParaRPr lang="en-US" sz="1100"/>
                    </a:p>
                  </a:txBody>
                  <a:tcPr marL="190500" marR="190500" marT="190500" marB="190500" anchor="ctr">
                    <a:lnL cmpd="sng" algn="ctr" cap="flat" w="0">
                      <a:solidFill>
                        <a:srgbClr val="000000"/>
                      </a:solidFill>
                      <a:prstDash val="solid"/>
                      <a:round/>
                      <a:headEnd type="none" w="med" len="med"/>
                      <a:tailEnd type="none" w="med" len="med"/>
                    </a:lnL>
                    <a:lnR cmpd="sng" algn="ctr" cap="flat" w="0">
                      <a:solidFill>
                        <a:srgbClr val="000000"/>
                      </a:solidFill>
                      <a:prstDash val="solid"/>
                      <a:round/>
                      <a:headEnd type="none" w="med" len="med"/>
                      <a:tailEnd type="none" w="med" len="med"/>
                    </a:lnR>
                    <a:lnT cmpd="sng" algn="ctr" cap="flat" w="47625">
                      <a:solidFill>
                        <a:srgbClr val="99D4ED"/>
                      </a:solidFill>
                      <a:prstDash val="solid"/>
                      <a:round/>
                      <a:headEnd type="none" w="med" len="med"/>
                      <a:tailEnd type="none" w="med" len="med"/>
                    </a:lnT>
                    <a:lnB cmpd="sng" algn="ctr" cap="flat" w="47625">
                      <a:solidFill>
                        <a:srgbClr val="99D4ED"/>
                      </a:solidFill>
                      <a:prstDash val="solid"/>
                      <a:round/>
                      <a:headEnd type="none" w="med" len="med"/>
                      <a:tailEnd type="none" w="med" len="med"/>
                    </a:lnB>
                    <a:solidFill>
                      <a:srgbClr val="F9B062"/>
                    </a:solidFill>
                  </a:tcPr>
                </a:tc>
                <a:tc>
                  <a:txBody>
                    <a:bodyPr anchor="t" rtlCol="false"/>
                    <a:lstStyle/>
                    <a:p>
                      <a:pPr algn="l">
                        <a:lnSpc>
                          <a:spcPts val="3640"/>
                        </a:lnSpc>
                        <a:defRPr/>
                      </a:pPr>
                      <a:r>
                        <a:rPr lang="en-US" sz="2600">
                          <a:solidFill>
                            <a:srgbClr val="000000"/>
                          </a:solidFill>
                          <a:latin typeface="Trebuchet MS"/>
                          <a:ea typeface="Trebuchet MS"/>
                          <a:cs typeface="Trebuchet MS"/>
                          <a:sym typeface="Trebuchet MS"/>
                        </a:rPr>
                        <a:t>Rights</a:t>
                      </a:r>
                      <a:endParaRPr lang="en-US" sz="1100"/>
                    </a:p>
                  </a:txBody>
                  <a:tcPr marL="190500" marR="190500" marT="190500" marB="190500" anchor="ctr">
                    <a:lnL cmpd="sng" algn="ctr" cap="flat" w="0">
                      <a:solidFill>
                        <a:srgbClr val="000000"/>
                      </a:solidFill>
                      <a:prstDash val="solid"/>
                      <a:round/>
                      <a:headEnd type="none" w="med" len="med"/>
                      <a:tailEnd type="none" w="med" len="med"/>
                    </a:lnL>
                    <a:lnR cmpd="sng" algn="ctr" cap="flat" w="0">
                      <a:solidFill>
                        <a:srgbClr val="000000"/>
                      </a:solidFill>
                      <a:prstDash val="solid"/>
                      <a:round/>
                      <a:headEnd type="none" w="med" len="med"/>
                      <a:tailEnd type="none" w="med" len="med"/>
                    </a:lnR>
                    <a:lnT cmpd="sng" algn="ctr" cap="flat" w="47625">
                      <a:solidFill>
                        <a:srgbClr val="DAF1F9"/>
                      </a:solidFill>
                      <a:prstDash val="solid"/>
                      <a:round/>
                      <a:headEnd type="none" w="med" len="med"/>
                      <a:tailEnd type="none" w="med" len="med"/>
                    </a:lnT>
                    <a:lnB cmpd="sng" algn="ctr" cap="flat" w="47625">
                      <a:solidFill>
                        <a:srgbClr val="DAF1F9"/>
                      </a:solidFill>
                      <a:prstDash val="solid"/>
                      <a:round/>
                      <a:headEnd type="none" w="med" len="med"/>
                      <a:tailEnd type="none" w="med" len="med"/>
                    </a:lnB>
                    <a:solidFill>
                      <a:srgbClr val="FEF4E9"/>
                    </a:solidFill>
                  </a:tcPr>
                </a:tc>
              </a:tr>
            </a:tbl>
          </a:graphicData>
        </a:graphic>
      </p:graphicFrame>
      <p:sp>
        <p:nvSpPr>
          <p:cNvPr name="TextBox 6" id="6"/>
          <p:cNvSpPr txBox="true"/>
          <p:nvPr/>
        </p:nvSpPr>
        <p:spPr>
          <a:xfrm rot="0">
            <a:off x="1028700" y="2009775"/>
            <a:ext cx="7812740" cy="6324600"/>
          </a:xfrm>
          <a:prstGeom prst="rect">
            <a:avLst/>
          </a:prstGeom>
        </p:spPr>
        <p:txBody>
          <a:bodyPr anchor="t" rtlCol="false" tIns="0" lIns="0" bIns="0" rIns="0">
            <a:spAutoFit/>
          </a:bodyPr>
          <a:lstStyle/>
          <a:p>
            <a:pPr algn="l" marL="0" indent="0" lvl="0">
              <a:lnSpc>
                <a:spcPts val="8250"/>
              </a:lnSpc>
              <a:spcBef>
                <a:spcPct val="0"/>
              </a:spcBef>
            </a:pPr>
            <a:r>
              <a:rPr lang="en-US" sz="7500">
                <a:solidFill>
                  <a:srgbClr val="004A69"/>
                </a:solidFill>
                <a:latin typeface="Trebuchet MS"/>
                <a:ea typeface="Trebuchet MS"/>
                <a:cs typeface="Trebuchet MS"/>
                <a:sym typeface="Trebuchet MS"/>
              </a:rPr>
              <a:t>SYP has grouped together the policies we are going to discuss under 5 key themes</a:t>
            </a:r>
          </a:p>
        </p:txBody>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bg>
      <p:bgPr>
        <a:solidFill>
          <a:srgbClr val="E6F4FA"/>
        </a:solidFill>
      </p:bgPr>
    </p:bg>
    <p:spTree>
      <p:nvGrpSpPr>
        <p:cNvPr id="1" name=""/>
        <p:cNvGrpSpPr/>
        <p:nvPr/>
      </p:nvGrpSpPr>
      <p:grpSpPr>
        <a:xfrm>
          <a:off x="0" y="0"/>
          <a:ext cx="0" cy="0"/>
          <a:chOff x="0" y="0"/>
          <a:chExt cx="0" cy="0"/>
        </a:xfrm>
      </p:grpSpPr>
      <p:grpSp>
        <p:nvGrpSpPr>
          <p:cNvPr name="Group 2" id="2"/>
          <p:cNvGrpSpPr/>
          <p:nvPr/>
        </p:nvGrpSpPr>
        <p:grpSpPr>
          <a:xfrm rot="0">
            <a:off x="0" y="0"/>
            <a:ext cx="18288000" cy="2612220"/>
            <a:chOff x="0" y="0"/>
            <a:chExt cx="4816593" cy="687992"/>
          </a:xfrm>
        </p:grpSpPr>
        <p:sp>
          <p:nvSpPr>
            <p:cNvPr name="Freeform 3" id="3"/>
            <p:cNvSpPr/>
            <p:nvPr/>
          </p:nvSpPr>
          <p:spPr>
            <a:xfrm flipH="false" flipV="false" rot="0">
              <a:off x="0" y="0"/>
              <a:ext cx="4816592" cy="687992"/>
            </a:xfrm>
            <a:custGeom>
              <a:avLst/>
              <a:gdLst/>
              <a:ahLst/>
              <a:cxnLst/>
              <a:rect r="r" b="b" t="t" l="l"/>
              <a:pathLst>
                <a:path h="687992" w="4816592">
                  <a:moveTo>
                    <a:pt x="0" y="0"/>
                  </a:moveTo>
                  <a:lnTo>
                    <a:pt x="4816592" y="0"/>
                  </a:lnTo>
                  <a:lnTo>
                    <a:pt x="4816592" y="687992"/>
                  </a:lnTo>
                  <a:lnTo>
                    <a:pt x="0" y="687992"/>
                  </a:lnTo>
                  <a:close/>
                </a:path>
              </a:pathLst>
            </a:custGeom>
            <a:solidFill>
              <a:srgbClr val="99D4ED"/>
            </a:solidFill>
          </p:spPr>
        </p:sp>
        <p:sp>
          <p:nvSpPr>
            <p:cNvPr name="TextBox 4" id="4"/>
            <p:cNvSpPr txBox="true"/>
            <p:nvPr/>
          </p:nvSpPr>
          <p:spPr>
            <a:xfrm>
              <a:off x="0" y="-19050"/>
              <a:ext cx="4816593" cy="707042"/>
            </a:xfrm>
            <a:prstGeom prst="rect">
              <a:avLst/>
            </a:prstGeom>
          </p:spPr>
          <p:txBody>
            <a:bodyPr anchor="ctr" rtlCol="false" tIns="50800" lIns="50800" bIns="50800" rIns="50800"/>
            <a:lstStyle/>
            <a:p>
              <a:pPr algn="ctr">
                <a:lnSpc>
                  <a:spcPts val="2639"/>
                </a:lnSpc>
              </a:pPr>
            </a:p>
          </p:txBody>
        </p:sp>
      </p:grpSp>
      <p:grpSp>
        <p:nvGrpSpPr>
          <p:cNvPr name="Group 5" id="5"/>
          <p:cNvGrpSpPr/>
          <p:nvPr/>
        </p:nvGrpSpPr>
        <p:grpSpPr>
          <a:xfrm rot="0">
            <a:off x="1028700" y="781999"/>
            <a:ext cx="16230600" cy="1830221"/>
            <a:chOff x="0" y="0"/>
            <a:chExt cx="4274726" cy="482034"/>
          </a:xfrm>
        </p:grpSpPr>
        <p:sp>
          <p:nvSpPr>
            <p:cNvPr name="Freeform 6" id="6"/>
            <p:cNvSpPr/>
            <p:nvPr/>
          </p:nvSpPr>
          <p:spPr>
            <a:xfrm flipH="false" flipV="false" rot="0">
              <a:off x="0" y="0"/>
              <a:ext cx="4274726" cy="482034"/>
            </a:xfrm>
            <a:custGeom>
              <a:avLst/>
              <a:gdLst/>
              <a:ahLst/>
              <a:cxnLst/>
              <a:rect r="r" b="b" t="t" l="l"/>
              <a:pathLst>
                <a:path h="482034" w="4274726">
                  <a:moveTo>
                    <a:pt x="0" y="0"/>
                  </a:moveTo>
                  <a:lnTo>
                    <a:pt x="4274726" y="0"/>
                  </a:lnTo>
                  <a:lnTo>
                    <a:pt x="4274726" y="482034"/>
                  </a:lnTo>
                  <a:lnTo>
                    <a:pt x="0" y="482034"/>
                  </a:lnTo>
                  <a:close/>
                </a:path>
              </a:pathLst>
            </a:custGeom>
            <a:solidFill>
              <a:srgbClr val="F9B062"/>
            </a:solidFill>
          </p:spPr>
        </p:sp>
        <p:sp>
          <p:nvSpPr>
            <p:cNvPr name="TextBox 7" id="7"/>
            <p:cNvSpPr txBox="true"/>
            <p:nvPr/>
          </p:nvSpPr>
          <p:spPr>
            <a:xfrm>
              <a:off x="0" y="-19050"/>
              <a:ext cx="4274726" cy="501084"/>
            </a:xfrm>
            <a:prstGeom prst="rect">
              <a:avLst/>
            </a:prstGeom>
          </p:spPr>
          <p:txBody>
            <a:bodyPr anchor="ctr" rtlCol="false" tIns="50800" lIns="50800" bIns="50800" rIns="50800"/>
            <a:lstStyle/>
            <a:p>
              <a:pPr algn="ctr">
                <a:lnSpc>
                  <a:spcPts val="2639"/>
                </a:lnSpc>
              </a:pPr>
            </a:p>
          </p:txBody>
        </p:sp>
      </p:grpSp>
      <p:grpSp>
        <p:nvGrpSpPr>
          <p:cNvPr name="Group 8" id="8"/>
          <p:cNvGrpSpPr/>
          <p:nvPr/>
        </p:nvGrpSpPr>
        <p:grpSpPr>
          <a:xfrm rot="0">
            <a:off x="1028700" y="2612220"/>
            <a:ext cx="16230600" cy="6646080"/>
            <a:chOff x="0" y="0"/>
            <a:chExt cx="4274726" cy="1750408"/>
          </a:xfrm>
        </p:grpSpPr>
        <p:sp>
          <p:nvSpPr>
            <p:cNvPr name="Freeform 9" id="9"/>
            <p:cNvSpPr/>
            <p:nvPr/>
          </p:nvSpPr>
          <p:spPr>
            <a:xfrm flipH="false" flipV="false" rot="0">
              <a:off x="0" y="0"/>
              <a:ext cx="4274726" cy="1750408"/>
            </a:xfrm>
            <a:custGeom>
              <a:avLst/>
              <a:gdLst/>
              <a:ahLst/>
              <a:cxnLst/>
              <a:rect r="r" b="b" t="t" l="l"/>
              <a:pathLst>
                <a:path h="1750408" w="4274726">
                  <a:moveTo>
                    <a:pt x="0" y="0"/>
                  </a:moveTo>
                  <a:lnTo>
                    <a:pt x="4274726" y="0"/>
                  </a:lnTo>
                  <a:lnTo>
                    <a:pt x="4274726" y="1750408"/>
                  </a:lnTo>
                  <a:lnTo>
                    <a:pt x="0" y="1750408"/>
                  </a:lnTo>
                  <a:close/>
                </a:path>
              </a:pathLst>
            </a:custGeom>
            <a:solidFill>
              <a:srgbClr val="FEF4E9"/>
            </a:solidFill>
          </p:spPr>
        </p:sp>
        <p:sp>
          <p:nvSpPr>
            <p:cNvPr name="TextBox 10" id="10"/>
            <p:cNvSpPr txBox="true"/>
            <p:nvPr/>
          </p:nvSpPr>
          <p:spPr>
            <a:xfrm>
              <a:off x="0" y="-19050"/>
              <a:ext cx="4274726" cy="1769458"/>
            </a:xfrm>
            <a:prstGeom prst="rect">
              <a:avLst/>
            </a:prstGeom>
          </p:spPr>
          <p:txBody>
            <a:bodyPr anchor="ctr" rtlCol="false" tIns="50800" lIns="50800" bIns="50800" rIns="50800"/>
            <a:lstStyle/>
            <a:p>
              <a:pPr algn="ctr">
                <a:lnSpc>
                  <a:spcPts val="2639"/>
                </a:lnSpc>
              </a:pPr>
            </a:p>
          </p:txBody>
        </p:sp>
      </p:grpSp>
      <p:sp>
        <p:nvSpPr>
          <p:cNvPr name="TextBox 11" id="11"/>
          <p:cNvSpPr txBox="true"/>
          <p:nvPr/>
        </p:nvSpPr>
        <p:spPr>
          <a:xfrm rot="0">
            <a:off x="1796737" y="3086015"/>
            <a:ext cx="14440704" cy="5477510"/>
          </a:xfrm>
          <a:prstGeom prst="rect">
            <a:avLst/>
          </a:prstGeom>
        </p:spPr>
        <p:txBody>
          <a:bodyPr anchor="t" rtlCol="false" tIns="0" lIns="0" bIns="0" rIns="0">
            <a:spAutoFit/>
          </a:bodyPr>
          <a:lstStyle/>
          <a:p>
            <a:pPr algn="l" marL="561341" indent="-280670" lvl="1">
              <a:lnSpc>
                <a:spcPts val="3640"/>
              </a:lnSpc>
              <a:buFont typeface="Arial"/>
              <a:buChar char="•"/>
            </a:pPr>
            <a:r>
              <a:rPr lang="en-US" sz="2600">
                <a:solidFill>
                  <a:srgbClr val="004A69"/>
                </a:solidFill>
                <a:latin typeface="Trebuchet MS"/>
                <a:ea typeface="Trebuchet MS"/>
                <a:cs typeface="Trebuchet MS"/>
                <a:sym typeface="Trebuchet MS"/>
              </a:rPr>
              <a:t>Childline </a:t>
            </a:r>
            <a:r>
              <a:rPr lang="en-US" sz="2600" u="sng">
                <a:solidFill>
                  <a:srgbClr val="004A69"/>
                </a:solidFill>
                <a:latin typeface="Trebuchet MS"/>
                <a:ea typeface="Trebuchet MS"/>
                <a:cs typeface="Trebuchet MS"/>
                <a:sym typeface="Trebuchet MS"/>
                <a:hlinkClick r:id="rId2" tooltip="https://www.childline.org.uk"/>
              </a:rPr>
              <a:t>childline.org.uk</a:t>
            </a:r>
            <a:r>
              <a:rPr lang="en-US" sz="2600">
                <a:solidFill>
                  <a:srgbClr val="004A69"/>
                </a:solidFill>
                <a:latin typeface="Trebuchet MS"/>
                <a:ea typeface="Trebuchet MS"/>
                <a:cs typeface="Trebuchet MS"/>
                <a:sym typeface="Trebuchet MS"/>
              </a:rPr>
              <a:t>​</a:t>
            </a:r>
          </a:p>
          <a:p>
            <a:pPr algn="l" marL="1122681" indent="-374227" lvl="2">
              <a:lnSpc>
                <a:spcPts val="3640"/>
              </a:lnSpc>
              <a:buFont typeface="Arial"/>
              <a:buChar char="⚬"/>
            </a:pPr>
            <a:r>
              <a:rPr lang="en-US" sz="2600">
                <a:solidFill>
                  <a:srgbClr val="004A69"/>
                </a:solidFill>
                <a:latin typeface="Trebuchet MS"/>
                <a:ea typeface="Trebuchet MS"/>
                <a:cs typeface="Trebuchet MS"/>
                <a:sym typeface="Trebuchet MS"/>
              </a:rPr>
              <a:t>0800 1111 (freephone 24/7)​</a:t>
            </a:r>
          </a:p>
          <a:p>
            <a:pPr algn="l" marL="561341" indent="-280670" lvl="1">
              <a:lnSpc>
                <a:spcPts val="3640"/>
              </a:lnSpc>
              <a:buFont typeface="Arial"/>
              <a:buChar char="•"/>
            </a:pPr>
            <a:r>
              <a:rPr lang="en-US" sz="2600">
                <a:solidFill>
                  <a:srgbClr val="004A69"/>
                </a:solidFill>
                <a:latin typeface="Trebuchet MS"/>
                <a:ea typeface="Trebuchet MS"/>
                <a:cs typeface="Trebuchet MS"/>
                <a:sym typeface="Trebuchet MS"/>
              </a:rPr>
              <a:t>Beat (information and support on eating disorders) </a:t>
            </a:r>
            <a:r>
              <a:rPr lang="en-US" sz="2600" u="sng">
                <a:solidFill>
                  <a:srgbClr val="004A69"/>
                </a:solidFill>
                <a:latin typeface="Trebuchet MS"/>
                <a:ea typeface="Trebuchet MS"/>
                <a:cs typeface="Trebuchet MS"/>
                <a:sym typeface="Trebuchet MS"/>
                <a:hlinkClick r:id="rId3" tooltip="https://www.beateatingdisorders.org.uk"/>
              </a:rPr>
              <a:t>beateatingdisorders.org.uk</a:t>
            </a:r>
            <a:r>
              <a:rPr lang="en-US" sz="2600">
                <a:solidFill>
                  <a:srgbClr val="004A69"/>
                </a:solidFill>
                <a:latin typeface="Trebuchet MS"/>
                <a:ea typeface="Trebuchet MS"/>
                <a:cs typeface="Trebuchet MS"/>
                <a:sym typeface="Trebuchet MS"/>
              </a:rPr>
              <a:t>​</a:t>
            </a:r>
          </a:p>
          <a:p>
            <a:pPr algn="l" marL="1122681" indent="-374227" lvl="2">
              <a:lnSpc>
                <a:spcPts val="3640"/>
              </a:lnSpc>
              <a:buFont typeface="Arial"/>
              <a:buChar char="⚬"/>
            </a:pPr>
            <a:r>
              <a:rPr lang="en-US" sz="2600">
                <a:solidFill>
                  <a:srgbClr val="004A69"/>
                </a:solidFill>
                <a:latin typeface="Trebuchet MS"/>
                <a:ea typeface="Trebuchet MS"/>
                <a:cs typeface="Trebuchet MS"/>
                <a:sym typeface="Trebuchet MS"/>
              </a:rPr>
              <a:t>0808 801 0432 (Mon – Fri 9am to midnight &amp; Sat – Sun 4pm to midnight)​</a:t>
            </a:r>
          </a:p>
          <a:p>
            <a:pPr algn="l" marL="561341" indent="-280670" lvl="1">
              <a:lnSpc>
                <a:spcPts val="3640"/>
              </a:lnSpc>
              <a:buFont typeface="Arial"/>
              <a:buChar char="•"/>
            </a:pPr>
            <a:r>
              <a:rPr lang="en-US" sz="2600">
                <a:solidFill>
                  <a:srgbClr val="004A69"/>
                </a:solidFill>
                <a:latin typeface="Trebuchet MS"/>
                <a:ea typeface="Trebuchet MS"/>
                <a:cs typeface="Trebuchet MS"/>
                <a:sym typeface="Trebuchet MS"/>
              </a:rPr>
              <a:t>Breathing Space (Scotland) </a:t>
            </a:r>
            <a:r>
              <a:rPr lang="en-US" sz="2600" u="sng">
                <a:solidFill>
                  <a:srgbClr val="004A69"/>
                </a:solidFill>
                <a:latin typeface="Trebuchet MS"/>
                <a:ea typeface="Trebuchet MS"/>
                <a:cs typeface="Trebuchet MS"/>
                <a:sym typeface="Trebuchet MS"/>
                <a:hlinkClick r:id="rId4" tooltip="http://www.breathingspace.scot"/>
              </a:rPr>
              <a:t>breathingspace.scot</a:t>
            </a:r>
          </a:p>
          <a:p>
            <a:pPr algn="l" marL="1122681" indent="-374227" lvl="2">
              <a:lnSpc>
                <a:spcPts val="3640"/>
              </a:lnSpc>
              <a:buFont typeface="Arial"/>
              <a:buChar char="⚬"/>
            </a:pPr>
            <a:r>
              <a:rPr lang="en-US" sz="2600">
                <a:solidFill>
                  <a:srgbClr val="004A69"/>
                </a:solidFill>
                <a:latin typeface="Trebuchet MS"/>
                <a:ea typeface="Trebuchet MS"/>
                <a:cs typeface="Trebuchet MS"/>
                <a:sym typeface="Trebuchet MS"/>
              </a:rPr>
              <a:t>0800 83 85 87 (Mon – Thurs 6pm to 2am and from Fri 6pm - Mon 6am)​</a:t>
            </a:r>
          </a:p>
          <a:p>
            <a:pPr algn="l" marL="561341" indent="-280670" lvl="1">
              <a:lnSpc>
                <a:spcPts val="3640"/>
              </a:lnSpc>
              <a:buFont typeface="Arial"/>
              <a:buChar char="•"/>
            </a:pPr>
            <a:r>
              <a:rPr lang="en-US" sz="2600">
                <a:solidFill>
                  <a:srgbClr val="004A69"/>
                </a:solidFill>
                <a:latin typeface="Trebuchet MS"/>
                <a:ea typeface="Trebuchet MS"/>
                <a:cs typeface="Trebuchet MS"/>
                <a:sym typeface="Trebuchet MS"/>
              </a:rPr>
              <a:t>Papyrus Hopeline UK </a:t>
            </a:r>
            <a:r>
              <a:rPr lang="en-US" sz="2600" u="sng">
                <a:solidFill>
                  <a:srgbClr val="004A69"/>
                </a:solidFill>
                <a:latin typeface="Trebuchet MS"/>
                <a:ea typeface="Trebuchet MS"/>
                <a:cs typeface="Trebuchet MS"/>
                <a:sym typeface="Trebuchet MS"/>
                <a:hlinkClick r:id="rId5" tooltip="http://papyrus-uk.org/help-and-advice"/>
              </a:rPr>
              <a:t>papyrus-uk.org/help-and-advice</a:t>
            </a:r>
          </a:p>
          <a:p>
            <a:pPr algn="l" marL="1122681" indent="-374227" lvl="2">
              <a:lnSpc>
                <a:spcPts val="3640"/>
              </a:lnSpc>
              <a:buFont typeface="Arial"/>
              <a:buChar char="⚬"/>
            </a:pPr>
            <a:r>
              <a:rPr lang="en-US" sz="2600">
                <a:solidFill>
                  <a:srgbClr val="004A69"/>
                </a:solidFill>
                <a:latin typeface="Trebuchet MS"/>
                <a:ea typeface="Trebuchet MS"/>
                <a:cs typeface="Trebuchet MS"/>
                <a:sym typeface="Trebuchet MS"/>
              </a:rPr>
              <a:t>Freephone: </a:t>
            </a:r>
            <a:r>
              <a:rPr lang="en-US" sz="2600">
                <a:solidFill>
                  <a:srgbClr val="004A69"/>
                </a:solidFill>
                <a:latin typeface="Trebuchet MS"/>
                <a:ea typeface="Trebuchet MS"/>
                <a:cs typeface="Trebuchet MS"/>
                <a:sym typeface="Trebuchet MS"/>
              </a:rPr>
              <a:t>0800 068 4141 Text: 07860039967​</a:t>
            </a:r>
          </a:p>
          <a:p>
            <a:pPr algn="l" marL="561341" indent="-280670" lvl="1">
              <a:lnSpc>
                <a:spcPts val="3640"/>
              </a:lnSpc>
              <a:buFont typeface="Arial"/>
              <a:buChar char="•"/>
            </a:pPr>
            <a:r>
              <a:rPr lang="en-US" sz="2600">
                <a:solidFill>
                  <a:srgbClr val="004A69"/>
                </a:solidFill>
                <a:latin typeface="Trebuchet MS"/>
                <a:ea typeface="Trebuchet MS"/>
                <a:cs typeface="Trebuchet MS"/>
                <a:sym typeface="Trebuchet MS"/>
              </a:rPr>
              <a:t>Samaritans </a:t>
            </a:r>
            <a:r>
              <a:rPr lang="en-US" sz="2600" u="sng">
                <a:solidFill>
                  <a:srgbClr val="004A69"/>
                </a:solidFill>
                <a:latin typeface="Trebuchet MS"/>
                <a:ea typeface="Trebuchet MS"/>
                <a:cs typeface="Trebuchet MS"/>
                <a:sym typeface="Trebuchet MS"/>
                <a:hlinkClick r:id="rId6" tooltip="https://www.samaritans.org"/>
              </a:rPr>
              <a:t>samaritans.org</a:t>
            </a:r>
            <a:r>
              <a:rPr lang="en-US" sz="2600">
                <a:solidFill>
                  <a:srgbClr val="004A69"/>
                </a:solidFill>
                <a:latin typeface="Trebuchet MS"/>
                <a:ea typeface="Trebuchet MS"/>
                <a:cs typeface="Trebuchet MS"/>
                <a:sym typeface="Trebuchet MS"/>
              </a:rPr>
              <a:t>​</a:t>
            </a:r>
          </a:p>
          <a:p>
            <a:pPr algn="l" marL="1122681" indent="-374227" lvl="2">
              <a:lnSpc>
                <a:spcPts val="3640"/>
              </a:lnSpc>
              <a:buFont typeface="Arial"/>
              <a:buChar char="⚬"/>
            </a:pPr>
            <a:r>
              <a:rPr lang="en-US" sz="2600">
                <a:solidFill>
                  <a:srgbClr val="004A69"/>
                </a:solidFill>
                <a:latin typeface="Trebuchet MS"/>
                <a:ea typeface="Trebuchet MS"/>
                <a:cs typeface="Trebuchet MS"/>
                <a:sym typeface="Trebuchet MS"/>
              </a:rPr>
              <a:t>116 123 (Freephone 24/7)​</a:t>
            </a:r>
          </a:p>
          <a:p>
            <a:pPr algn="l" marL="561341" indent="-280670" lvl="1">
              <a:lnSpc>
                <a:spcPts val="3640"/>
              </a:lnSpc>
              <a:buFont typeface="Arial"/>
              <a:buChar char="•"/>
            </a:pPr>
            <a:r>
              <a:rPr lang="en-US" sz="2600">
                <a:solidFill>
                  <a:srgbClr val="004A69"/>
                </a:solidFill>
                <a:latin typeface="Trebuchet MS"/>
                <a:ea typeface="Trebuchet MS"/>
                <a:cs typeface="Trebuchet MS"/>
                <a:sym typeface="Trebuchet MS"/>
              </a:rPr>
              <a:t>The Mix </a:t>
            </a:r>
            <a:r>
              <a:rPr lang="en-US" sz="2600" u="sng">
                <a:solidFill>
                  <a:srgbClr val="004A69"/>
                </a:solidFill>
                <a:latin typeface="Trebuchet MS"/>
                <a:ea typeface="Trebuchet MS"/>
                <a:cs typeface="Trebuchet MS"/>
                <a:sym typeface="Trebuchet MS"/>
                <a:hlinkClick r:id="rId7" tooltip="https://www.themix.org.uk/get-support/speak-to-our-team/email-us"/>
              </a:rPr>
              <a:t>themix.org.uk/get-support/speak-to-our-team/email-us</a:t>
            </a:r>
            <a:r>
              <a:rPr lang="en-US" sz="2600">
                <a:solidFill>
                  <a:srgbClr val="004A69"/>
                </a:solidFill>
                <a:latin typeface="Trebuchet MS"/>
                <a:ea typeface="Trebuchet MS"/>
                <a:cs typeface="Trebuchet MS"/>
                <a:sym typeface="Trebuchet MS"/>
              </a:rPr>
              <a:t>​</a:t>
            </a:r>
          </a:p>
          <a:p>
            <a:pPr algn="l" marL="1122681" indent="-374227" lvl="2">
              <a:lnSpc>
                <a:spcPts val="3640"/>
              </a:lnSpc>
              <a:buFont typeface="Arial"/>
              <a:buChar char="⚬"/>
            </a:pPr>
            <a:r>
              <a:rPr lang="en-US" sz="2600">
                <a:solidFill>
                  <a:srgbClr val="004A69"/>
                </a:solidFill>
                <a:latin typeface="Trebuchet MS"/>
                <a:ea typeface="Trebuchet MS"/>
                <a:cs typeface="Trebuchet MS"/>
                <a:sym typeface="Trebuchet MS"/>
              </a:rPr>
              <a:t>0808 808 4994 (4pm –11pm)​</a:t>
            </a:r>
          </a:p>
        </p:txBody>
      </p:sp>
      <p:sp>
        <p:nvSpPr>
          <p:cNvPr name="TextBox 12" id="12"/>
          <p:cNvSpPr txBox="true"/>
          <p:nvPr/>
        </p:nvSpPr>
        <p:spPr>
          <a:xfrm rot="0">
            <a:off x="1796737" y="1190625"/>
            <a:ext cx="14694527" cy="1065674"/>
          </a:xfrm>
          <a:prstGeom prst="rect">
            <a:avLst/>
          </a:prstGeom>
        </p:spPr>
        <p:txBody>
          <a:bodyPr anchor="t" rtlCol="false" tIns="0" lIns="0" bIns="0" rIns="0">
            <a:spAutoFit/>
          </a:bodyPr>
          <a:lstStyle/>
          <a:p>
            <a:pPr algn="ctr" marL="0" indent="0" lvl="0">
              <a:lnSpc>
                <a:spcPts val="8152"/>
              </a:lnSpc>
              <a:spcBef>
                <a:spcPct val="0"/>
              </a:spcBef>
            </a:pPr>
            <a:r>
              <a:rPr lang="en-US" b="true" sz="7411">
                <a:solidFill>
                  <a:srgbClr val="000000"/>
                </a:solidFill>
                <a:latin typeface="Trebuchet MS Bold"/>
                <a:ea typeface="Trebuchet MS Bold"/>
                <a:cs typeface="Trebuchet MS Bold"/>
                <a:sym typeface="Trebuchet MS Bold"/>
              </a:rPr>
              <a:t>Support for young people​</a:t>
            </a:r>
          </a:p>
        </p:txBody>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bg>
      <p:bgPr>
        <a:solidFill>
          <a:srgbClr val="E6F4FA"/>
        </a:solidFill>
      </p:bgPr>
    </p:bg>
    <p:spTree>
      <p:nvGrpSpPr>
        <p:cNvPr id="1" name=""/>
        <p:cNvGrpSpPr/>
        <p:nvPr/>
      </p:nvGrpSpPr>
      <p:grpSpPr>
        <a:xfrm>
          <a:off x="0" y="0"/>
          <a:ext cx="0" cy="0"/>
          <a:chOff x="0" y="0"/>
          <a:chExt cx="0" cy="0"/>
        </a:xfrm>
      </p:grpSpPr>
      <p:grpSp>
        <p:nvGrpSpPr>
          <p:cNvPr name="Group 2" id="2"/>
          <p:cNvGrpSpPr/>
          <p:nvPr/>
        </p:nvGrpSpPr>
        <p:grpSpPr>
          <a:xfrm rot="0">
            <a:off x="0" y="0"/>
            <a:ext cx="6907094" cy="7037529"/>
            <a:chOff x="0" y="0"/>
            <a:chExt cx="1819152" cy="1853505"/>
          </a:xfrm>
        </p:grpSpPr>
        <p:sp>
          <p:nvSpPr>
            <p:cNvPr name="Freeform 3" id="3"/>
            <p:cNvSpPr/>
            <p:nvPr/>
          </p:nvSpPr>
          <p:spPr>
            <a:xfrm flipH="false" flipV="false" rot="0">
              <a:off x="0" y="0"/>
              <a:ext cx="1819152" cy="1853505"/>
            </a:xfrm>
            <a:custGeom>
              <a:avLst/>
              <a:gdLst/>
              <a:ahLst/>
              <a:cxnLst/>
              <a:rect r="r" b="b" t="t" l="l"/>
              <a:pathLst>
                <a:path h="1853505" w="1819152">
                  <a:moveTo>
                    <a:pt x="0" y="0"/>
                  </a:moveTo>
                  <a:lnTo>
                    <a:pt x="1819152" y="0"/>
                  </a:lnTo>
                  <a:lnTo>
                    <a:pt x="1819152" y="1853505"/>
                  </a:lnTo>
                  <a:lnTo>
                    <a:pt x="0" y="1853505"/>
                  </a:lnTo>
                  <a:close/>
                </a:path>
              </a:pathLst>
            </a:custGeom>
            <a:solidFill>
              <a:srgbClr val="99D4ED"/>
            </a:solidFill>
            <a:ln cap="sq">
              <a:noFill/>
              <a:prstDash val="solid"/>
              <a:miter/>
            </a:ln>
          </p:spPr>
        </p:sp>
        <p:sp>
          <p:nvSpPr>
            <p:cNvPr name="TextBox 4" id="4"/>
            <p:cNvSpPr txBox="true"/>
            <p:nvPr/>
          </p:nvSpPr>
          <p:spPr>
            <a:xfrm>
              <a:off x="0" y="-19050"/>
              <a:ext cx="1819152" cy="1872555"/>
            </a:xfrm>
            <a:prstGeom prst="rect">
              <a:avLst/>
            </a:prstGeom>
          </p:spPr>
          <p:txBody>
            <a:bodyPr anchor="ctr" rtlCol="false" tIns="50800" lIns="50800" bIns="50800" rIns="50800"/>
            <a:lstStyle/>
            <a:p>
              <a:pPr algn="ctr" marL="0" indent="0" lvl="0">
                <a:lnSpc>
                  <a:spcPts val="2639"/>
                </a:lnSpc>
                <a:spcBef>
                  <a:spcPct val="0"/>
                </a:spcBef>
              </a:pPr>
            </a:p>
          </p:txBody>
        </p:sp>
      </p:grpSp>
      <p:grpSp>
        <p:nvGrpSpPr>
          <p:cNvPr name="Group 5" id="5"/>
          <p:cNvGrpSpPr/>
          <p:nvPr/>
        </p:nvGrpSpPr>
        <p:grpSpPr>
          <a:xfrm rot="0">
            <a:off x="0" y="7037529"/>
            <a:ext cx="6907094" cy="3249471"/>
            <a:chOff x="0" y="0"/>
            <a:chExt cx="1819152" cy="855828"/>
          </a:xfrm>
        </p:grpSpPr>
        <p:sp>
          <p:nvSpPr>
            <p:cNvPr name="Freeform 6" id="6"/>
            <p:cNvSpPr/>
            <p:nvPr/>
          </p:nvSpPr>
          <p:spPr>
            <a:xfrm flipH="false" flipV="false" rot="0">
              <a:off x="0" y="0"/>
              <a:ext cx="1819152" cy="855828"/>
            </a:xfrm>
            <a:custGeom>
              <a:avLst/>
              <a:gdLst/>
              <a:ahLst/>
              <a:cxnLst/>
              <a:rect r="r" b="b" t="t" l="l"/>
              <a:pathLst>
                <a:path h="855828" w="1819152">
                  <a:moveTo>
                    <a:pt x="0" y="0"/>
                  </a:moveTo>
                  <a:lnTo>
                    <a:pt x="1819152" y="0"/>
                  </a:lnTo>
                  <a:lnTo>
                    <a:pt x="1819152" y="855828"/>
                  </a:lnTo>
                  <a:lnTo>
                    <a:pt x="0" y="855828"/>
                  </a:lnTo>
                  <a:close/>
                </a:path>
              </a:pathLst>
            </a:custGeom>
            <a:solidFill>
              <a:srgbClr val="F1B756"/>
            </a:solidFill>
            <a:ln cap="sq">
              <a:noFill/>
              <a:prstDash val="solid"/>
              <a:miter/>
            </a:ln>
          </p:spPr>
        </p:sp>
        <p:sp>
          <p:nvSpPr>
            <p:cNvPr name="TextBox 7" id="7"/>
            <p:cNvSpPr txBox="true"/>
            <p:nvPr/>
          </p:nvSpPr>
          <p:spPr>
            <a:xfrm>
              <a:off x="0" y="-19050"/>
              <a:ext cx="1819152" cy="874878"/>
            </a:xfrm>
            <a:prstGeom prst="rect">
              <a:avLst/>
            </a:prstGeom>
          </p:spPr>
          <p:txBody>
            <a:bodyPr anchor="ctr" rtlCol="false" tIns="50800" lIns="50800" bIns="50800" rIns="50800"/>
            <a:lstStyle/>
            <a:p>
              <a:pPr algn="ctr" marL="0" indent="0" lvl="0">
                <a:lnSpc>
                  <a:spcPts val="2639"/>
                </a:lnSpc>
                <a:spcBef>
                  <a:spcPct val="0"/>
                </a:spcBef>
              </a:pPr>
            </a:p>
          </p:txBody>
        </p:sp>
      </p:grpSp>
      <p:grpSp>
        <p:nvGrpSpPr>
          <p:cNvPr name="Group 8" id="8"/>
          <p:cNvGrpSpPr/>
          <p:nvPr/>
        </p:nvGrpSpPr>
        <p:grpSpPr>
          <a:xfrm rot="0">
            <a:off x="7498827" y="2253801"/>
            <a:ext cx="9760473" cy="7004499"/>
            <a:chOff x="0" y="0"/>
            <a:chExt cx="2570660" cy="1844806"/>
          </a:xfrm>
        </p:grpSpPr>
        <p:sp>
          <p:nvSpPr>
            <p:cNvPr name="Freeform 9" id="9"/>
            <p:cNvSpPr/>
            <p:nvPr/>
          </p:nvSpPr>
          <p:spPr>
            <a:xfrm flipH="false" flipV="false" rot="0">
              <a:off x="0" y="0"/>
              <a:ext cx="2570660" cy="1844806"/>
            </a:xfrm>
            <a:custGeom>
              <a:avLst/>
              <a:gdLst/>
              <a:ahLst/>
              <a:cxnLst/>
              <a:rect r="r" b="b" t="t" l="l"/>
              <a:pathLst>
                <a:path h="1844806" w="2570660">
                  <a:moveTo>
                    <a:pt x="0" y="0"/>
                  </a:moveTo>
                  <a:lnTo>
                    <a:pt x="2570660" y="0"/>
                  </a:lnTo>
                  <a:lnTo>
                    <a:pt x="2570660" y="1844806"/>
                  </a:lnTo>
                  <a:lnTo>
                    <a:pt x="0" y="1844806"/>
                  </a:lnTo>
                  <a:close/>
                </a:path>
              </a:pathLst>
            </a:custGeom>
            <a:solidFill>
              <a:srgbClr val="FEF4E9"/>
            </a:solidFill>
          </p:spPr>
        </p:sp>
        <p:sp>
          <p:nvSpPr>
            <p:cNvPr name="TextBox 10" id="10"/>
            <p:cNvSpPr txBox="true"/>
            <p:nvPr/>
          </p:nvSpPr>
          <p:spPr>
            <a:xfrm>
              <a:off x="0" y="-19050"/>
              <a:ext cx="2570660" cy="1863856"/>
            </a:xfrm>
            <a:prstGeom prst="rect">
              <a:avLst/>
            </a:prstGeom>
          </p:spPr>
          <p:txBody>
            <a:bodyPr anchor="ctr" rtlCol="false" tIns="50800" lIns="50800" bIns="50800" rIns="50800"/>
            <a:lstStyle/>
            <a:p>
              <a:pPr algn="ctr">
                <a:lnSpc>
                  <a:spcPts val="2639"/>
                </a:lnSpc>
              </a:pPr>
            </a:p>
          </p:txBody>
        </p:sp>
      </p:grpSp>
      <p:grpSp>
        <p:nvGrpSpPr>
          <p:cNvPr name="Group 11" id="11"/>
          <p:cNvGrpSpPr/>
          <p:nvPr/>
        </p:nvGrpSpPr>
        <p:grpSpPr>
          <a:xfrm rot="0">
            <a:off x="7498827" y="1028700"/>
            <a:ext cx="9760473" cy="1225101"/>
            <a:chOff x="0" y="0"/>
            <a:chExt cx="2570660" cy="322660"/>
          </a:xfrm>
        </p:grpSpPr>
        <p:sp>
          <p:nvSpPr>
            <p:cNvPr name="Freeform 12" id="12"/>
            <p:cNvSpPr/>
            <p:nvPr/>
          </p:nvSpPr>
          <p:spPr>
            <a:xfrm flipH="false" flipV="false" rot="0">
              <a:off x="0" y="0"/>
              <a:ext cx="2570660" cy="322660"/>
            </a:xfrm>
            <a:custGeom>
              <a:avLst/>
              <a:gdLst/>
              <a:ahLst/>
              <a:cxnLst/>
              <a:rect r="r" b="b" t="t" l="l"/>
              <a:pathLst>
                <a:path h="322660" w="2570660">
                  <a:moveTo>
                    <a:pt x="0" y="0"/>
                  </a:moveTo>
                  <a:lnTo>
                    <a:pt x="2570660" y="0"/>
                  </a:lnTo>
                  <a:lnTo>
                    <a:pt x="2570660" y="322660"/>
                  </a:lnTo>
                  <a:lnTo>
                    <a:pt x="0" y="322660"/>
                  </a:lnTo>
                  <a:close/>
                </a:path>
              </a:pathLst>
            </a:custGeom>
            <a:solidFill>
              <a:srgbClr val="F9B062"/>
            </a:solidFill>
          </p:spPr>
        </p:sp>
        <p:sp>
          <p:nvSpPr>
            <p:cNvPr name="TextBox 13" id="13"/>
            <p:cNvSpPr txBox="true"/>
            <p:nvPr/>
          </p:nvSpPr>
          <p:spPr>
            <a:xfrm>
              <a:off x="0" y="-19050"/>
              <a:ext cx="2570660" cy="341710"/>
            </a:xfrm>
            <a:prstGeom prst="rect">
              <a:avLst/>
            </a:prstGeom>
          </p:spPr>
          <p:txBody>
            <a:bodyPr anchor="ctr" rtlCol="false" tIns="50800" lIns="50800" bIns="50800" rIns="50800"/>
            <a:lstStyle/>
            <a:p>
              <a:pPr algn="ctr">
                <a:lnSpc>
                  <a:spcPts val="2639"/>
                </a:lnSpc>
              </a:pPr>
            </a:p>
          </p:txBody>
        </p:sp>
      </p:grpSp>
      <p:sp>
        <p:nvSpPr>
          <p:cNvPr name="Freeform 14" id="14"/>
          <p:cNvSpPr/>
          <p:nvPr/>
        </p:nvSpPr>
        <p:spPr>
          <a:xfrm flipH="false" flipV="false" rot="0">
            <a:off x="1370104" y="6604864"/>
            <a:ext cx="4166886" cy="4114800"/>
          </a:xfrm>
          <a:custGeom>
            <a:avLst/>
            <a:gdLst/>
            <a:ahLst/>
            <a:cxnLst/>
            <a:rect r="r" b="b" t="t" l="l"/>
            <a:pathLst>
              <a:path h="4114800" w="4166886">
                <a:moveTo>
                  <a:pt x="0" y="0"/>
                </a:moveTo>
                <a:lnTo>
                  <a:pt x="4166886" y="0"/>
                </a:lnTo>
                <a:lnTo>
                  <a:pt x="4166886" y="4114800"/>
                </a:lnTo>
                <a:lnTo>
                  <a:pt x="0" y="4114800"/>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15" id="15"/>
          <p:cNvSpPr txBox="true"/>
          <p:nvPr/>
        </p:nvSpPr>
        <p:spPr>
          <a:xfrm rot="0">
            <a:off x="1028700" y="1076325"/>
            <a:ext cx="4942789" cy="866775"/>
          </a:xfrm>
          <a:prstGeom prst="rect">
            <a:avLst/>
          </a:prstGeom>
        </p:spPr>
        <p:txBody>
          <a:bodyPr anchor="t" rtlCol="false" tIns="0" lIns="0" bIns="0" rIns="0">
            <a:spAutoFit/>
          </a:bodyPr>
          <a:lstStyle/>
          <a:p>
            <a:pPr algn="l" marL="0" indent="0" lvl="0">
              <a:lnSpc>
                <a:spcPts val="6600"/>
              </a:lnSpc>
              <a:spcBef>
                <a:spcPct val="0"/>
              </a:spcBef>
            </a:pPr>
            <a:r>
              <a:rPr lang="en-US" b="true" sz="6000">
                <a:solidFill>
                  <a:srgbClr val="004A69"/>
                </a:solidFill>
                <a:latin typeface="Trebuchet MS Bold"/>
                <a:ea typeface="Trebuchet MS Bold"/>
                <a:cs typeface="Trebuchet MS Bold"/>
                <a:sym typeface="Trebuchet MS Bold"/>
              </a:rPr>
              <a:t>Education</a:t>
            </a:r>
          </a:p>
        </p:txBody>
      </p:sp>
      <p:sp>
        <p:nvSpPr>
          <p:cNvPr name="TextBox 16" id="16"/>
          <p:cNvSpPr txBox="true"/>
          <p:nvPr/>
        </p:nvSpPr>
        <p:spPr>
          <a:xfrm rot="0">
            <a:off x="1028700" y="3274519"/>
            <a:ext cx="4849694" cy="2734310"/>
          </a:xfrm>
          <a:prstGeom prst="rect">
            <a:avLst/>
          </a:prstGeom>
        </p:spPr>
        <p:txBody>
          <a:bodyPr anchor="t" rtlCol="false" tIns="0" lIns="0" bIns="0" rIns="0">
            <a:spAutoFit/>
          </a:bodyPr>
          <a:lstStyle/>
          <a:p>
            <a:pPr algn="l" marL="0" indent="0" lvl="0">
              <a:lnSpc>
                <a:spcPts val="3640"/>
              </a:lnSpc>
              <a:spcBef>
                <a:spcPct val="0"/>
              </a:spcBef>
            </a:pPr>
            <a:r>
              <a:rPr lang="en-US" sz="2600">
                <a:solidFill>
                  <a:srgbClr val="004A69"/>
                </a:solidFill>
                <a:latin typeface="Trebuchet MS"/>
                <a:ea typeface="Trebuchet MS"/>
                <a:cs typeface="Trebuchet MS"/>
                <a:sym typeface="Trebuchet MS"/>
              </a:rPr>
              <a:t>Through these policies, we want to understand young people’s views on the future of education, youth work, learning and access to educational institutions within Scotland.</a:t>
            </a:r>
          </a:p>
        </p:txBody>
      </p:sp>
      <p:sp>
        <p:nvSpPr>
          <p:cNvPr name="TextBox 17" id="17"/>
          <p:cNvSpPr txBox="true"/>
          <p:nvPr/>
        </p:nvSpPr>
        <p:spPr>
          <a:xfrm rot="0">
            <a:off x="7865146" y="1288919"/>
            <a:ext cx="9027835" cy="815340"/>
          </a:xfrm>
          <a:prstGeom prst="rect">
            <a:avLst/>
          </a:prstGeom>
        </p:spPr>
        <p:txBody>
          <a:bodyPr anchor="t" rtlCol="false" tIns="0" lIns="0" bIns="0" rIns="0">
            <a:spAutoFit/>
          </a:bodyPr>
          <a:lstStyle/>
          <a:p>
            <a:pPr algn="l" marL="0" indent="0" lvl="0">
              <a:lnSpc>
                <a:spcPts val="6269"/>
              </a:lnSpc>
              <a:spcBef>
                <a:spcPct val="0"/>
              </a:spcBef>
            </a:pPr>
            <a:r>
              <a:rPr lang="en-US" b="true" sz="5699">
                <a:solidFill>
                  <a:srgbClr val="000000"/>
                </a:solidFill>
                <a:latin typeface="Trebuchet MS Bold"/>
                <a:ea typeface="Trebuchet MS Bold"/>
                <a:cs typeface="Trebuchet MS Bold"/>
                <a:sym typeface="Trebuchet MS Bold"/>
              </a:rPr>
              <a:t>Policy #1</a:t>
            </a:r>
          </a:p>
        </p:txBody>
      </p:sp>
      <p:sp>
        <p:nvSpPr>
          <p:cNvPr name="TextBox 18" id="18"/>
          <p:cNvSpPr txBox="true"/>
          <p:nvPr/>
        </p:nvSpPr>
        <p:spPr>
          <a:xfrm rot="0">
            <a:off x="7865146" y="3959001"/>
            <a:ext cx="9027835" cy="3508375"/>
          </a:xfrm>
          <a:prstGeom prst="rect">
            <a:avLst/>
          </a:prstGeom>
        </p:spPr>
        <p:txBody>
          <a:bodyPr anchor="t" rtlCol="false" tIns="0" lIns="0" bIns="0" rIns="0">
            <a:spAutoFit/>
          </a:bodyPr>
          <a:lstStyle/>
          <a:p>
            <a:pPr algn="l" marL="0" indent="0" lvl="0">
              <a:lnSpc>
                <a:spcPts val="5599"/>
              </a:lnSpc>
              <a:spcBef>
                <a:spcPct val="0"/>
              </a:spcBef>
            </a:pPr>
            <a:r>
              <a:rPr lang="en-US" sz="3999">
                <a:solidFill>
                  <a:srgbClr val="004A69"/>
                </a:solidFill>
                <a:latin typeface="Trebuchet MS"/>
                <a:ea typeface="Trebuchet MS"/>
                <a:cs typeface="Trebuchet MS"/>
                <a:sym typeface="Trebuchet MS"/>
              </a:rPr>
              <a:t>The Scottish Government need to take urgent and radical action to reform the national curriculum and assessments in line with the views and needs of young people.</a:t>
            </a:r>
          </a:p>
        </p:txBody>
      </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bg>
      <p:bgPr>
        <a:solidFill>
          <a:srgbClr val="E6F4FA"/>
        </a:solidFill>
      </p:bgPr>
    </p:bg>
    <p:spTree>
      <p:nvGrpSpPr>
        <p:cNvPr id="1" name=""/>
        <p:cNvGrpSpPr/>
        <p:nvPr/>
      </p:nvGrpSpPr>
      <p:grpSpPr>
        <a:xfrm>
          <a:off x="0" y="0"/>
          <a:ext cx="0" cy="0"/>
          <a:chOff x="0" y="0"/>
          <a:chExt cx="0" cy="0"/>
        </a:xfrm>
      </p:grpSpPr>
      <p:grpSp>
        <p:nvGrpSpPr>
          <p:cNvPr name="Group 2" id="2"/>
          <p:cNvGrpSpPr/>
          <p:nvPr/>
        </p:nvGrpSpPr>
        <p:grpSpPr>
          <a:xfrm rot="0">
            <a:off x="0" y="0"/>
            <a:ext cx="6907094" cy="7037529"/>
            <a:chOff x="0" y="0"/>
            <a:chExt cx="1819152" cy="1853505"/>
          </a:xfrm>
        </p:grpSpPr>
        <p:sp>
          <p:nvSpPr>
            <p:cNvPr name="Freeform 3" id="3"/>
            <p:cNvSpPr/>
            <p:nvPr/>
          </p:nvSpPr>
          <p:spPr>
            <a:xfrm flipH="false" flipV="false" rot="0">
              <a:off x="0" y="0"/>
              <a:ext cx="1819152" cy="1853505"/>
            </a:xfrm>
            <a:custGeom>
              <a:avLst/>
              <a:gdLst/>
              <a:ahLst/>
              <a:cxnLst/>
              <a:rect r="r" b="b" t="t" l="l"/>
              <a:pathLst>
                <a:path h="1853505" w="1819152">
                  <a:moveTo>
                    <a:pt x="0" y="0"/>
                  </a:moveTo>
                  <a:lnTo>
                    <a:pt x="1819152" y="0"/>
                  </a:lnTo>
                  <a:lnTo>
                    <a:pt x="1819152" y="1853505"/>
                  </a:lnTo>
                  <a:lnTo>
                    <a:pt x="0" y="1853505"/>
                  </a:lnTo>
                  <a:close/>
                </a:path>
              </a:pathLst>
            </a:custGeom>
            <a:solidFill>
              <a:srgbClr val="99D4ED"/>
            </a:solidFill>
            <a:ln cap="sq">
              <a:noFill/>
              <a:prstDash val="solid"/>
              <a:miter/>
            </a:ln>
          </p:spPr>
        </p:sp>
        <p:sp>
          <p:nvSpPr>
            <p:cNvPr name="TextBox 4" id="4"/>
            <p:cNvSpPr txBox="true"/>
            <p:nvPr/>
          </p:nvSpPr>
          <p:spPr>
            <a:xfrm>
              <a:off x="0" y="-19050"/>
              <a:ext cx="1819152" cy="1872555"/>
            </a:xfrm>
            <a:prstGeom prst="rect">
              <a:avLst/>
            </a:prstGeom>
          </p:spPr>
          <p:txBody>
            <a:bodyPr anchor="ctr" rtlCol="false" tIns="50800" lIns="50800" bIns="50800" rIns="50800"/>
            <a:lstStyle/>
            <a:p>
              <a:pPr algn="ctr" marL="0" indent="0" lvl="0">
                <a:lnSpc>
                  <a:spcPts val="2639"/>
                </a:lnSpc>
                <a:spcBef>
                  <a:spcPct val="0"/>
                </a:spcBef>
              </a:pPr>
            </a:p>
          </p:txBody>
        </p:sp>
      </p:grpSp>
      <p:grpSp>
        <p:nvGrpSpPr>
          <p:cNvPr name="Group 5" id="5"/>
          <p:cNvGrpSpPr/>
          <p:nvPr/>
        </p:nvGrpSpPr>
        <p:grpSpPr>
          <a:xfrm rot="0">
            <a:off x="0" y="7037529"/>
            <a:ext cx="6907094" cy="3249471"/>
            <a:chOff x="0" y="0"/>
            <a:chExt cx="1819152" cy="855828"/>
          </a:xfrm>
        </p:grpSpPr>
        <p:sp>
          <p:nvSpPr>
            <p:cNvPr name="Freeform 6" id="6"/>
            <p:cNvSpPr/>
            <p:nvPr/>
          </p:nvSpPr>
          <p:spPr>
            <a:xfrm flipH="false" flipV="false" rot="0">
              <a:off x="0" y="0"/>
              <a:ext cx="1819152" cy="855828"/>
            </a:xfrm>
            <a:custGeom>
              <a:avLst/>
              <a:gdLst/>
              <a:ahLst/>
              <a:cxnLst/>
              <a:rect r="r" b="b" t="t" l="l"/>
              <a:pathLst>
                <a:path h="855828" w="1819152">
                  <a:moveTo>
                    <a:pt x="0" y="0"/>
                  </a:moveTo>
                  <a:lnTo>
                    <a:pt x="1819152" y="0"/>
                  </a:lnTo>
                  <a:lnTo>
                    <a:pt x="1819152" y="855828"/>
                  </a:lnTo>
                  <a:lnTo>
                    <a:pt x="0" y="855828"/>
                  </a:lnTo>
                  <a:close/>
                </a:path>
              </a:pathLst>
            </a:custGeom>
            <a:solidFill>
              <a:srgbClr val="F1B756"/>
            </a:solidFill>
            <a:ln cap="sq">
              <a:noFill/>
              <a:prstDash val="solid"/>
              <a:miter/>
            </a:ln>
          </p:spPr>
        </p:sp>
        <p:sp>
          <p:nvSpPr>
            <p:cNvPr name="TextBox 7" id="7"/>
            <p:cNvSpPr txBox="true"/>
            <p:nvPr/>
          </p:nvSpPr>
          <p:spPr>
            <a:xfrm>
              <a:off x="0" y="-19050"/>
              <a:ext cx="1819152" cy="874878"/>
            </a:xfrm>
            <a:prstGeom prst="rect">
              <a:avLst/>
            </a:prstGeom>
          </p:spPr>
          <p:txBody>
            <a:bodyPr anchor="ctr" rtlCol="false" tIns="50800" lIns="50800" bIns="50800" rIns="50800"/>
            <a:lstStyle/>
            <a:p>
              <a:pPr algn="ctr" marL="0" indent="0" lvl="0">
                <a:lnSpc>
                  <a:spcPts val="2639"/>
                </a:lnSpc>
                <a:spcBef>
                  <a:spcPct val="0"/>
                </a:spcBef>
              </a:pPr>
            </a:p>
          </p:txBody>
        </p:sp>
      </p:grpSp>
      <p:grpSp>
        <p:nvGrpSpPr>
          <p:cNvPr name="Group 8" id="8"/>
          <p:cNvGrpSpPr/>
          <p:nvPr/>
        </p:nvGrpSpPr>
        <p:grpSpPr>
          <a:xfrm rot="0">
            <a:off x="7498827" y="2253801"/>
            <a:ext cx="9760473" cy="7004499"/>
            <a:chOff x="0" y="0"/>
            <a:chExt cx="2570660" cy="1844806"/>
          </a:xfrm>
        </p:grpSpPr>
        <p:sp>
          <p:nvSpPr>
            <p:cNvPr name="Freeform 9" id="9"/>
            <p:cNvSpPr/>
            <p:nvPr/>
          </p:nvSpPr>
          <p:spPr>
            <a:xfrm flipH="false" flipV="false" rot="0">
              <a:off x="0" y="0"/>
              <a:ext cx="2570660" cy="1844806"/>
            </a:xfrm>
            <a:custGeom>
              <a:avLst/>
              <a:gdLst/>
              <a:ahLst/>
              <a:cxnLst/>
              <a:rect r="r" b="b" t="t" l="l"/>
              <a:pathLst>
                <a:path h="1844806" w="2570660">
                  <a:moveTo>
                    <a:pt x="0" y="0"/>
                  </a:moveTo>
                  <a:lnTo>
                    <a:pt x="2570660" y="0"/>
                  </a:lnTo>
                  <a:lnTo>
                    <a:pt x="2570660" y="1844806"/>
                  </a:lnTo>
                  <a:lnTo>
                    <a:pt x="0" y="1844806"/>
                  </a:lnTo>
                  <a:close/>
                </a:path>
              </a:pathLst>
            </a:custGeom>
            <a:solidFill>
              <a:srgbClr val="FEF4E9"/>
            </a:solidFill>
          </p:spPr>
        </p:sp>
        <p:sp>
          <p:nvSpPr>
            <p:cNvPr name="TextBox 10" id="10"/>
            <p:cNvSpPr txBox="true"/>
            <p:nvPr/>
          </p:nvSpPr>
          <p:spPr>
            <a:xfrm>
              <a:off x="0" y="-19050"/>
              <a:ext cx="2570660" cy="1863856"/>
            </a:xfrm>
            <a:prstGeom prst="rect">
              <a:avLst/>
            </a:prstGeom>
          </p:spPr>
          <p:txBody>
            <a:bodyPr anchor="ctr" rtlCol="false" tIns="50800" lIns="50800" bIns="50800" rIns="50800"/>
            <a:lstStyle/>
            <a:p>
              <a:pPr algn="ctr">
                <a:lnSpc>
                  <a:spcPts val="2639"/>
                </a:lnSpc>
              </a:pPr>
            </a:p>
          </p:txBody>
        </p:sp>
      </p:grpSp>
      <p:grpSp>
        <p:nvGrpSpPr>
          <p:cNvPr name="Group 11" id="11"/>
          <p:cNvGrpSpPr/>
          <p:nvPr/>
        </p:nvGrpSpPr>
        <p:grpSpPr>
          <a:xfrm rot="0">
            <a:off x="7498827" y="1028700"/>
            <a:ext cx="9760473" cy="1225101"/>
            <a:chOff x="0" y="0"/>
            <a:chExt cx="2570660" cy="322660"/>
          </a:xfrm>
        </p:grpSpPr>
        <p:sp>
          <p:nvSpPr>
            <p:cNvPr name="Freeform 12" id="12"/>
            <p:cNvSpPr/>
            <p:nvPr/>
          </p:nvSpPr>
          <p:spPr>
            <a:xfrm flipH="false" flipV="false" rot="0">
              <a:off x="0" y="0"/>
              <a:ext cx="2570660" cy="322660"/>
            </a:xfrm>
            <a:custGeom>
              <a:avLst/>
              <a:gdLst/>
              <a:ahLst/>
              <a:cxnLst/>
              <a:rect r="r" b="b" t="t" l="l"/>
              <a:pathLst>
                <a:path h="322660" w="2570660">
                  <a:moveTo>
                    <a:pt x="0" y="0"/>
                  </a:moveTo>
                  <a:lnTo>
                    <a:pt x="2570660" y="0"/>
                  </a:lnTo>
                  <a:lnTo>
                    <a:pt x="2570660" y="322660"/>
                  </a:lnTo>
                  <a:lnTo>
                    <a:pt x="0" y="322660"/>
                  </a:lnTo>
                  <a:close/>
                </a:path>
              </a:pathLst>
            </a:custGeom>
            <a:solidFill>
              <a:srgbClr val="F9B062"/>
            </a:solidFill>
          </p:spPr>
        </p:sp>
        <p:sp>
          <p:nvSpPr>
            <p:cNvPr name="TextBox 13" id="13"/>
            <p:cNvSpPr txBox="true"/>
            <p:nvPr/>
          </p:nvSpPr>
          <p:spPr>
            <a:xfrm>
              <a:off x="0" y="-19050"/>
              <a:ext cx="2570660" cy="341710"/>
            </a:xfrm>
            <a:prstGeom prst="rect">
              <a:avLst/>
            </a:prstGeom>
          </p:spPr>
          <p:txBody>
            <a:bodyPr anchor="ctr" rtlCol="false" tIns="50800" lIns="50800" bIns="50800" rIns="50800"/>
            <a:lstStyle/>
            <a:p>
              <a:pPr algn="ctr">
                <a:lnSpc>
                  <a:spcPts val="2639"/>
                </a:lnSpc>
              </a:pPr>
            </a:p>
          </p:txBody>
        </p:sp>
      </p:grpSp>
      <p:sp>
        <p:nvSpPr>
          <p:cNvPr name="Freeform 14" id="14"/>
          <p:cNvSpPr/>
          <p:nvPr/>
        </p:nvSpPr>
        <p:spPr>
          <a:xfrm flipH="false" flipV="false" rot="0">
            <a:off x="1370104" y="6604864"/>
            <a:ext cx="4166886" cy="4114800"/>
          </a:xfrm>
          <a:custGeom>
            <a:avLst/>
            <a:gdLst/>
            <a:ahLst/>
            <a:cxnLst/>
            <a:rect r="r" b="b" t="t" l="l"/>
            <a:pathLst>
              <a:path h="4114800" w="4166886">
                <a:moveTo>
                  <a:pt x="0" y="0"/>
                </a:moveTo>
                <a:lnTo>
                  <a:pt x="4166886" y="0"/>
                </a:lnTo>
                <a:lnTo>
                  <a:pt x="4166886" y="4114800"/>
                </a:lnTo>
                <a:lnTo>
                  <a:pt x="0" y="4114800"/>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15" id="15"/>
          <p:cNvSpPr txBox="true"/>
          <p:nvPr/>
        </p:nvSpPr>
        <p:spPr>
          <a:xfrm rot="0">
            <a:off x="1028700" y="1076325"/>
            <a:ext cx="4942789" cy="866775"/>
          </a:xfrm>
          <a:prstGeom prst="rect">
            <a:avLst/>
          </a:prstGeom>
        </p:spPr>
        <p:txBody>
          <a:bodyPr anchor="t" rtlCol="false" tIns="0" lIns="0" bIns="0" rIns="0">
            <a:spAutoFit/>
          </a:bodyPr>
          <a:lstStyle/>
          <a:p>
            <a:pPr algn="l" marL="0" indent="0" lvl="0">
              <a:lnSpc>
                <a:spcPts val="6600"/>
              </a:lnSpc>
              <a:spcBef>
                <a:spcPct val="0"/>
              </a:spcBef>
            </a:pPr>
            <a:r>
              <a:rPr lang="en-US" b="true" sz="6000">
                <a:solidFill>
                  <a:srgbClr val="004A69"/>
                </a:solidFill>
                <a:latin typeface="Trebuchet MS Bold"/>
                <a:ea typeface="Trebuchet MS Bold"/>
                <a:cs typeface="Trebuchet MS Bold"/>
                <a:sym typeface="Trebuchet MS Bold"/>
              </a:rPr>
              <a:t>Education</a:t>
            </a:r>
          </a:p>
        </p:txBody>
      </p:sp>
      <p:sp>
        <p:nvSpPr>
          <p:cNvPr name="TextBox 16" id="16"/>
          <p:cNvSpPr txBox="true"/>
          <p:nvPr/>
        </p:nvSpPr>
        <p:spPr>
          <a:xfrm rot="0">
            <a:off x="1028700" y="3274519"/>
            <a:ext cx="4849694" cy="2734310"/>
          </a:xfrm>
          <a:prstGeom prst="rect">
            <a:avLst/>
          </a:prstGeom>
        </p:spPr>
        <p:txBody>
          <a:bodyPr anchor="t" rtlCol="false" tIns="0" lIns="0" bIns="0" rIns="0">
            <a:spAutoFit/>
          </a:bodyPr>
          <a:lstStyle/>
          <a:p>
            <a:pPr algn="l" marL="0" indent="0" lvl="0">
              <a:lnSpc>
                <a:spcPts val="3640"/>
              </a:lnSpc>
              <a:spcBef>
                <a:spcPct val="0"/>
              </a:spcBef>
            </a:pPr>
            <a:r>
              <a:rPr lang="en-US" sz="2600">
                <a:solidFill>
                  <a:srgbClr val="004A69"/>
                </a:solidFill>
                <a:latin typeface="Trebuchet MS"/>
                <a:ea typeface="Trebuchet MS"/>
                <a:cs typeface="Trebuchet MS"/>
                <a:sym typeface="Trebuchet MS"/>
              </a:rPr>
              <a:t>Through these policies, we want to understand young people’s views on the future of education, youth work, learning and access to educational institutions within Scotland.</a:t>
            </a:r>
          </a:p>
        </p:txBody>
      </p:sp>
      <p:sp>
        <p:nvSpPr>
          <p:cNvPr name="TextBox 17" id="17"/>
          <p:cNvSpPr txBox="true"/>
          <p:nvPr/>
        </p:nvSpPr>
        <p:spPr>
          <a:xfrm rot="0">
            <a:off x="7865146" y="1288919"/>
            <a:ext cx="9027835" cy="815340"/>
          </a:xfrm>
          <a:prstGeom prst="rect">
            <a:avLst/>
          </a:prstGeom>
        </p:spPr>
        <p:txBody>
          <a:bodyPr anchor="t" rtlCol="false" tIns="0" lIns="0" bIns="0" rIns="0">
            <a:spAutoFit/>
          </a:bodyPr>
          <a:lstStyle/>
          <a:p>
            <a:pPr algn="l" marL="0" indent="0" lvl="0">
              <a:lnSpc>
                <a:spcPts val="6269"/>
              </a:lnSpc>
              <a:spcBef>
                <a:spcPct val="0"/>
              </a:spcBef>
            </a:pPr>
            <a:r>
              <a:rPr lang="en-US" b="true" sz="5699">
                <a:solidFill>
                  <a:srgbClr val="000000"/>
                </a:solidFill>
                <a:latin typeface="Trebuchet MS Bold"/>
                <a:ea typeface="Trebuchet MS Bold"/>
                <a:cs typeface="Trebuchet MS Bold"/>
                <a:sym typeface="Trebuchet MS Bold"/>
              </a:rPr>
              <a:t>Policy #2</a:t>
            </a:r>
          </a:p>
        </p:txBody>
      </p:sp>
      <p:sp>
        <p:nvSpPr>
          <p:cNvPr name="TextBox 18" id="18"/>
          <p:cNvSpPr txBox="true"/>
          <p:nvPr/>
        </p:nvSpPr>
        <p:spPr>
          <a:xfrm rot="0">
            <a:off x="7865146" y="3606576"/>
            <a:ext cx="9027835" cy="4213225"/>
          </a:xfrm>
          <a:prstGeom prst="rect">
            <a:avLst/>
          </a:prstGeom>
        </p:spPr>
        <p:txBody>
          <a:bodyPr anchor="t" rtlCol="false" tIns="0" lIns="0" bIns="0" rIns="0">
            <a:spAutoFit/>
          </a:bodyPr>
          <a:lstStyle/>
          <a:p>
            <a:pPr algn="l" marL="0" indent="0" lvl="0">
              <a:lnSpc>
                <a:spcPts val="5599"/>
              </a:lnSpc>
              <a:spcBef>
                <a:spcPct val="0"/>
              </a:spcBef>
            </a:pPr>
            <a:r>
              <a:rPr lang="en-US" sz="3999">
                <a:solidFill>
                  <a:srgbClr val="004A69"/>
                </a:solidFill>
                <a:latin typeface="Trebuchet MS"/>
                <a:ea typeface="Trebuchet MS"/>
                <a:cs typeface="Trebuchet MS"/>
                <a:sym typeface="Trebuchet MS"/>
              </a:rPr>
              <a:t>In order to support young people to have their views heard on matters relating to personal finance, tax and the economy, financial education should be available to all young people in Scotland.</a:t>
            </a:r>
          </a:p>
        </p:txBody>
      </p:sp>
    </p:spTree>
  </p:cSld>
  <p:clrMapOvr>
    <a:masterClrMapping/>
  </p:clrMapOvr>
</p:sld>
</file>

<file path=ppt/slides/slide12.xml><?xml version="1.0" encoding="utf-8"?>
<p:sld xmlns:p="http://schemas.openxmlformats.org/presentationml/2006/main" xmlns:a="http://schemas.openxmlformats.org/drawingml/2006/main" xmlns:r="http://schemas.openxmlformats.org/officeDocument/2006/relationships">
  <p:cSld>
    <p:bg>
      <p:bgPr>
        <a:solidFill>
          <a:srgbClr val="E6F4FA"/>
        </a:solidFill>
      </p:bgPr>
    </p:bg>
    <p:spTree>
      <p:nvGrpSpPr>
        <p:cNvPr id="1" name=""/>
        <p:cNvGrpSpPr/>
        <p:nvPr/>
      </p:nvGrpSpPr>
      <p:grpSpPr>
        <a:xfrm>
          <a:off x="0" y="0"/>
          <a:ext cx="0" cy="0"/>
          <a:chOff x="0" y="0"/>
          <a:chExt cx="0" cy="0"/>
        </a:xfrm>
      </p:grpSpPr>
      <p:grpSp>
        <p:nvGrpSpPr>
          <p:cNvPr name="Group 2" id="2"/>
          <p:cNvGrpSpPr/>
          <p:nvPr/>
        </p:nvGrpSpPr>
        <p:grpSpPr>
          <a:xfrm rot="0">
            <a:off x="0" y="0"/>
            <a:ext cx="6907094" cy="7037529"/>
            <a:chOff x="0" y="0"/>
            <a:chExt cx="1819152" cy="1853505"/>
          </a:xfrm>
        </p:grpSpPr>
        <p:sp>
          <p:nvSpPr>
            <p:cNvPr name="Freeform 3" id="3"/>
            <p:cNvSpPr/>
            <p:nvPr/>
          </p:nvSpPr>
          <p:spPr>
            <a:xfrm flipH="false" flipV="false" rot="0">
              <a:off x="0" y="0"/>
              <a:ext cx="1819152" cy="1853505"/>
            </a:xfrm>
            <a:custGeom>
              <a:avLst/>
              <a:gdLst/>
              <a:ahLst/>
              <a:cxnLst/>
              <a:rect r="r" b="b" t="t" l="l"/>
              <a:pathLst>
                <a:path h="1853505" w="1819152">
                  <a:moveTo>
                    <a:pt x="0" y="0"/>
                  </a:moveTo>
                  <a:lnTo>
                    <a:pt x="1819152" y="0"/>
                  </a:lnTo>
                  <a:lnTo>
                    <a:pt x="1819152" y="1853505"/>
                  </a:lnTo>
                  <a:lnTo>
                    <a:pt x="0" y="1853505"/>
                  </a:lnTo>
                  <a:close/>
                </a:path>
              </a:pathLst>
            </a:custGeom>
            <a:solidFill>
              <a:srgbClr val="99D4ED"/>
            </a:solidFill>
            <a:ln cap="sq">
              <a:noFill/>
              <a:prstDash val="solid"/>
              <a:miter/>
            </a:ln>
          </p:spPr>
        </p:sp>
        <p:sp>
          <p:nvSpPr>
            <p:cNvPr name="TextBox 4" id="4"/>
            <p:cNvSpPr txBox="true"/>
            <p:nvPr/>
          </p:nvSpPr>
          <p:spPr>
            <a:xfrm>
              <a:off x="0" y="-19050"/>
              <a:ext cx="1819152" cy="1872555"/>
            </a:xfrm>
            <a:prstGeom prst="rect">
              <a:avLst/>
            </a:prstGeom>
          </p:spPr>
          <p:txBody>
            <a:bodyPr anchor="ctr" rtlCol="false" tIns="50800" lIns="50800" bIns="50800" rIns="50800"/>
            <a:lstStyle/>
            <a:p>
              <a:pPr algn="ctr" marL="0" indent="0" lvl="0">
                <a:lnSpc>
                  <a:spcPts val="2639"/>
                </a:lnSpc>
                <a:spcBef>
                  <a:spcPct val="0"/>
                </a:spcBef>
              </a:pPr>
            </a:p>
          </p:txBody>
        </p:sp>
      </p:grpSp>
      <p:grpSp>
        <p:nvGrpSpPr>
          <p:cNvPr name="Group 5" id="5"/>
          <p:cNvGrpSpPr/>
          <p:nvPr/>
        </p:nvGrpSpPr>
        <p:grpSpPr>
          <a:xfrm rot="0">
            <a:off x="0" y="7037529"/>
            <a:ext cx="6907094" cy="3249471"/>
            <a:chOff x="0" y="0"/>
            <a:chExt cx="1819152" cy="855828"/>
          </a:xfrm>
        </p:grpSpPr>
        <p:sp>
          <p:nvSpPr>
            <p:cNvPr name="Freeform 6" id="6"/>
            <p:cNvSpPr/>
            <p:nvPr/>
          </p:nvSpPr>
          <p:spPr>
            <a:xfrm flipH="false" flipV="false" rot="0">
              <a:off x="0" y="0"/>
              <a:ext cx="1819152" cy="855828"/>
            </a:xfrm>
            <a:custGeom>
              <a:avLst/>
              <a:gdLst/>
              <a:ahLst/>
              <a:cxnLst/>
              <a:rect r="r" b="b" t="t" l="l"/>
              <a:pathLst>
                <a:path h="855828" w="1819152">
                  <a:moveTo>
                    <a:pt x="0" y="0"/>
                  </a:moveTo>
                  <a:lnTo>
                    <a:pt x="1819152" y="0"/>
                  </a:lnTo>
                  <a:lnTo>
                    <a:pt x="1819152" y="855828"/>
                  </a:lnTo>
                  <a:lnTo>
                    <a:pt x="0" y="855828"/>
                  </a:lnTo>
                  <a:close/>
                </a:path>
              </a:pathLst>
            </a:custGeom>
            <a:solidFill>
              <a:srgbClr val="F1B756"/>
            </a:solidFill>
            <a:ln cap="sq">
              <a:noFill/>
              <a:prstDash val="solid"/>
              <a:miter/>
            </a:ln>
          </p:spPr>
        </p:sp>
        <p:sp>
          <p:nvSpPr>
            <p:cNvPr name="TextBox 7" id="7"/>
            <p:cNvSpPr txBox="true"/>
            <p:nvPr/>
          </p:nvSpPr>
          <p:spPr>
            <a:xfrm>
              <a:off x="0" y="-19050"/>
              <a:ext cx="1819152" cy="874878"/>
            </a:xfrm>
            <a:prstGeom prst="rect">
              <a:avLst/>
            </a:prstGeom>
          </p:spPr>
          <p:txBody>
            <a:bodyPr anchor="ctr" rtlCol="false" tIns="50800" lIns="50800" bIns="50800" rIns="50800"/>
            <a:lstStyle/>
            <a:p>
              <a:pPr algn="ctr" marL="0" indent="0" lvl="0">
                <a:lnSpc>
                  <a:spcPts val="2639"/>
                </a:lnSpc>
                <a:spcBef>
                  <a:spcPct val="0"/>
                </a:spcBef>
              </a:pPr>
            </a:p>
          </p:txBody>
        </p:sp>
      </p:grpSp>
      <p:grpSp>
        <p:nvGrpSpPr>
          <p:cNvPr name="Group 8" id="8"/>
          <p:cNvGrpSpPr/>
          <p:nvPr/>
        </p:nvGrpSpPr>
        <p:grpSpPr>
          <a:xfrm rot="0">
            <a:off x="7498827" y="2253801"/>
            <a:ext cx="9760473" cy="7004499"/>
            <a:chOff x="0" y="0"/>
            <a:chExt cx="2570660" cy="1844806"/>
          </a:xfrm>
        </p:grpSpPr>
        <p:sp>
          <p:nvSpPr>
            <p:cNvPr name="Freeform 9" id="9"/>
            <p:cNvSpPr/>
            <p:nvPr/>
          </p:nvSpPr>
          <p:spPr>
            <a:xfrm flipH="false" flipV="false" rot="0">
              <a:off x="0" y="0"/>
              <a:ext cx="2570660" cy="1844806"/>
            </a:xfrm>
            <a:custGeom>
              <a:avLst/>
              <a:gdLst/>
              <a:ahLst/>
              <a:cxnLst/>
              <a:rect r="r" b="b" t="t" l="l"/>
              <a:pathLst>
                <a:path h="1844806" w="2570660">
                  <a:moveTo>
                    <a:pt x="0" y="0"/>
                  </a:moveTo>
                  <a:lnTo>
                    <a:pt x="2570660" y="0"/>
                  </a:lnTo>
                  <a:lnTo>
                    <a:pt x="2570660" y="1844806"/>
                  </a:lnTo>
                  <a:lnTo>
                    <a:pt x="0" y="1844806"/>
                  </a:lnTo>
                  <a:close/>
                </a:path>
              </a:pathLst>
            </a:custGeom>
            <a:solidFill>
              <a:srgbClr val="FEF4E9"/>
            </a:solidFill>
          </p:spPr>
        </p:sp>
        <p:sp>
          <p:nvSpPr>
            <p:cNvPr name="TextBox 10" id="10"/>
            <p:cNvSpPr txBox="true"/>
            <p:nvPr/>
          </p:nvSpPr>
          <p:spPr>
            <a:xfrm>
              <a:off x="0" y="-19050"/>
              <a:ext cx="2570660" cy="1863856"/>
            </a:xfrm>
            <a:prstGeom prst="rect">
              <a:avLst/>
            </a:prstGeom>
          </p:spPr>
          <p:txBody>
            <a:bodyPr anchor="ctr" rtlCol="false" tIns="50800" lIns="50800" bIns="50800" rIns="50800"/>
            <a:lstStyle/>
            <a:p>
              <a:pPr algn="ctr">
                <a:lnSpc>
                  <a:spcPts val="2639"/>
                </a:lnSpc>
              </a:pPr>
            </a:p>
          </p:txBody>
        </p:sp>
      </p:grpSp>
      <p:grpSp>
        <p:nvGrpSpPr>
          <p:cNvPr name="Group 11" id="11"/>
          <p:cNvGrpSpPr/>
          <p:nvPr/>
        </p:nvGrpSpPr>
        <p:grpSpPr>
          <a:xfrm rot="0">
            <a:off x="7498827" y="1028700"/>
            <a:ext cx="9760473" cy="1225101"/>
            <a:chOff x="0" y="0"/>
            <a:chExt cx="2570660" cy="322660"/>
          </a:xfrm>
        </p:grpSpPr>
        <p:sp>
          <p:nvSpPr>
            <p:cNvPr name="Freeform 12" id="12"/>
            <p:cNvSpPr/>
            <p:nvPr/>
          </p:nvSpPr>
          <p:spPr>
            <a:xfrm flipH="false" flipV="false" rot="0">
              <a:off x="0" y="0"/>
              <a:ext cx="2570660" cy="322660"/>
            </a:xfrm>
            <a:custGeom>
              <a:avLst/>
              <a:gdLst/>
              <a:ahLst/>
              <a:cxnLst/>
              <a:rect r="r" b="b" t="t" l="l"/>
              <a:pathLst>
                <a:path h="322660" w="2570660">
                  <a:moveTo>
                    <a:pt x="0" y="0"/>
                  </a:moveTo>
                  <a:lnTo>
                    <a:pt x="2570660" y="0"/>
                  </a:lnTo>
                  <a:lnTo>
                    <a:pt x="2570660" y="322660"/>
                  </a:lnTo>
                  <a:lnTo>
                    <a:pt x="0" y="322660"/>
                  </a:lnTo>
                  <a:close/>
                </a:path>
              </a:pathLst>
            </a:custGeom>
            <a:solidFill>
              <a:srgbClr val="F9B062"/>
            </a:solidFill>
          </p:spPr>
        </p:sp>
        <p:sp>
          <p:nvSpPr>
            <p:cNvPr name="TextBox 13" id="13"/>
            <p:cNvSpPr txBox="true"/>
            <p:nvPr/>
          </p:nvSpPr>
          <p:spPr>
            <a:xfrm>
              <a:off x="0" y="-19050"/>
              <a:ext cx="2570660" cy="341710"/>
            </a:xfrm>
            <a:prstGeom prst="rect">
              <a:avLst/>
            </a:prstGeom>
          </p:spPr>
          <p:txBody>
            <a:bodyPr anchor="ctr" rtlCol="false" tIns="50800" lIns="50800" bIns="50800" rIns="50800"/>
            <a:lstStyle/>
            <a:p>
              <a:pPr algn="ctr">
                <a:lnSpc>
                  <a:spcPts val="2639"/>
                </a:lnSpc>
              </a:pPr>
            </a:p>
          </p:txBody>
        </p:sp>
      </p:grpSp>
      <p:sp>
        <p:nvSpPr>
          <p:cNvPr name="Freeform 14" id="14"/>
          <p:cNvSpPr/>
          <p:nvPr/>
        </p:nvSpPr>
        <p:spPr>
          <a:xfrm flipH="false" flipV="false" rot="0">
            <a:off x="1370104" y="6604864"/>
            <a:ext cx="4166886" cy="4114800"/>
          </a:xfrm>
          <a:custGeom>
            <a:avLst/>
            <a:gdLst/>
            <a:ahLst/>
            <a:cxnLst/>
            <a:rect r="r" b="b" t="t" l="l"/>
            <a:pathLst>
              <a:path h="4114800" w="4166886">
                <a:moveTo>
                  <a:pt x="0" y="0"/>
                </a:moveTo>
                <a:lnTo>
                  <a:pt x="4166886" y="0"/>
                </a:lnTo>
                <a:lnTo>
                  <a:pt x="4166886" y="4114800"/>
                </a:lnTo>
                <a:lnTo>
                  <a:pt x="0" y="4114800"/>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15" id="15"/>
          <p:cNvSpPr txBox="true"/>
          <p:nvPr/>
        </p:nvSpPr>
        <p:spPr>
          <a:xfrm rot="0">
            <a:off x="1028700" y="1076325"/>
            <a:ext cx="4942789" cy="866775"/>
          </a:xfrm>
          <a:prstGeom prst="rect">
            <a:avLst/>
          </a:prstGeom>
        </p:spPr>
        <p:txBody>
          <a:bodyPr anchor="t" rtlCol="false" tIns="0" lIns="0" bIns="0" rIns="0">
            <a:spAutoFit/>
          </a:bodyPr>
          <a:lstStyle/>
          <a:p>
            <a:pPr algn="l" marL="0" indent="0" lvl="0">
              <a:lnSpc>
                <a:spcPts val="6600"/>
              </a:lnSpc>
              <a:spcBef>
                <a:spcPct val="0"/>
              </a:spcBef>
            </a:pPr>
            <a:r>
              <a:rPr lang="en-US" b="true" sz="6000">
                <a:solidFill>
                  <a:srgbClr val="004A69"/>
                </a:solidFill>
                <a:latin typeface="Trebuchet MS Bold"/>
                <a:ea typeface="Trebuchet MS Bold"/>
                <a:cs typeface="Trebuchet MS Bold"/>
                <a:sym typeface="Trebuchet MS Bold"/>
              </a:rPr>
              <a:t>Education</a:t>
            </a:r>
          </a:p>
        </p:txBody>
      </p:sp>
      <p:sp>
        <p:nvSpPr>
          <p:cNvPr name="TextBox 16" id="16"/>
          <p:cNvSpPr txBox="true"/>
          <p:nvPr/>
        </p:nvSpPr>
        <p:spPr>
          <a:xfrm rot="0">
            <a:off x="1028700" y="3274519"/>
            <a:ext cx="4849694" cy="2734310"/>
          </a:xfrm>
          <a:prstGeom prst="rect">
            <a:avLst/>
          </a:prstGeom>
        </p:spPr>
        <p:txBody>
          <a:bodyPr anchor="t" rtlCol="false" tIns="0" lIns="0" bIns="0" rIns="0">
            <a:spAutoFit/>
          </a:bodyPr>
          <a:lstStyle/>
          <a:p>
            <a:pPr algn="l" marL="0" indent="0" lvl="0">
              <a:lnSpc>
                <a:spcPts val="3640"/>
              </a:lnSpc>
              <a:spcBef>
                <a:spcPct val="0"/>
              </a:spcBef>
            </a:pPr>
            <a:r>
              <a:rPr lang="en-US" sz="2600">
                <a:solidFill>
                  <a:srgbClr val="004A69"/>
                </a:solidFill>
                <a:latin typeface="Trebuchet MS"/>
                <a:ea typeface="Trebuchet MS"/>
                <a:cs typeface="Trebuchet MS"/>
                <a:sym typeface="Trebuchet MS"/>
              </a:rPr>
              <a:t>Through these policies, we want to understand young people’s views on the future of education, youth work, learning and access to educational institutions within Scotland.</a:t>
            </a:r>
          </a:p>
        </p:txBody>
      </p:sp>
      <p:sp>
        <p:nvSpPr>
          <p:cNvPr name="TextBox 17" id="17"/>
          <p:cNvSpPr txBox="true"/>
          <p:nvPr/>
        </p:nvSpPr>
        <p:spPr>
          <a:xfrm rot="0">
            <a:off x="7865146" y="1288919"/>
            <a:ext cx="9027835" cy="815340"/>
          </a:xfrm>
          <a:prstGeom prst="rect">
            <a:avLst/>
          </a:prstGeom>
        </p:spPr>
        <p:txBody>
          <a:bodyPr anchor="t" rtlCol="false" tIns="0" lIns="0" bIns="0" rIns="0">
            <a:spAutoFit/>
          </a:bodyPr>
          <a:lstStyle/>
          <a:p>
            <a:pPr algn="l" marL="0" indent="0" lvl="0">
              <a:lnSpc>
                <a:spcPts val="6269"/>
              </a:lnSpc>
              <a:spcBef>
                <a:spcPct val="0"/>
              </a:spcBef>
            </a:pPr>
            <a:r>
              <a:rPr lang="en-US" b="true" sz="5699">
                <a:solidFill>
                  <a:srgbClr val="000000"/>
                </a:solidFill>
                <a:latin typeface="Trebuchet MS Bold"/>
                <a:ea typeface="Trebuchet MS Bold"/>
                <a:cs typeface="Trebuchet MS Bold"/>
                <a:sym typeface="Trebuchet MS Bold"/>
              </a:rPr>
              <a:t>Policy #3</a:t>
            </a:r>
          </a:p>
        </p:txBody>
      </p:sp>
      <p:sp>
        <p:nvSpPr>
          <p:cNvPr name="TextBox 18" id="18"/>
          <p:cNvSpPr txBox="true"/>
          <p:nvPr/>
        </p:nvSpPr>
        <p:spPr>
          <a:xfrm rot="0">
            <a:off x="7865146" y="3606576"/>
            <a:ext cx="9027835" cy="4213225"/>
          </a:xfrm>
          <a:prstGeom prst="rect">
            <a:avLst/>
          </a:prstGeom>
        </p:spPr>
        <p:txBody>
          <a:bodyPr anchor="t" rtlCol="false" tIns="0" lIns="0" bIns="0" rIns="0">
            <a:spAutoFit/>
          </a:bodyPr>
          <a:lstStyle/>
          <a:p>
            <a:pPr algn="l" marL="0" indent="0" lvl="0">
              <a:lnSpc>
                <a:spcPts val="5599"/>
              </a:lnSpc>
              <a:spcBef>
                <a:spcPct val="0"/>
              </a:spcBef>
            </a:pPr>
            <a:r>
              <a:rPr lang="en-US" sz="3999">
                <a:solidFill>
                  <a:srgbClr val="004A69"/>
                </a:solidFill>
                <a:latin typeface="Trebuchet MS"/>
                <a:ea typeface="Trebuchet MS"/>
                <a:cs typeface="Trebuchet MS"/>
                <a:sym typeface="Trebuchet MS"/>
              </a:rPr>
              <a:t>Finances, housing, or a lack of support services should not be barriers to young people accessing further or higher education and decision-makers should work together to break down those barriers.</a:t>
            </a:r>
          </a:p>
        </p:txBody>
      </p:sp>
    </p:spTree>
  </p:cSld>
  <p:clrMapOvr>
    <a:masterClrMapping/>
  </p:clrMapOvr>
</p:sld>
</file>

<file path=ppt/slides/slide13.xml><?xml version="1.0" encoding="utf-8"?>
<p:sld xmlns:p="http://schemas.openxmlformats.org/presentationml/2006/main" xmlns:a="http://schemas.openxmlformats.org/drawingml/2006/main" xmlns:r="http://schemas.openxmlformats.org/officeDocument/2006/relationships">
  <p:cSld>
    <p:bg>
      <p:bgPr>
        <a:solidFill>
          <a:srgbClr val="E6F4FA"/>
        </a:solidFill>
      </p:bgPr>
    </p:bg>
    <p:spTree>
      <p:nvGrpSpPr>
        <p:cNvPr id="1" name=""/>
        <p:cNvGrpSpPr/>
        <p:nvPr/>
      </p:nvGrpSpPr>
      <p:grpSpPr>
        <a:xfrm>
          <a:off x="0" y="0"/>
          <a:ext cx="0" cy="0"/>
          <a:chOff x="0" y="0"/>
          <a:chExt cx="0" cy="0"/>
        </a:xfrm>
      </p:grpSpPr>
      <p:grpSp>
        <p:nvGrpSpPr>
          <p:cNvPr name="Group 2" id="2"/>
          <p:cNvGrpSpPr/>
          <p:nvPr/>
        </p:nvGrpSpPr>
        <p:grpSpPr>
          <a:xfrm rot="0">
            <a:off x="0" y="0"/>
            <a:ext cx="6907094" cy="7037529"/>
            <a:chOff x="0" y="0"/>
            <a:chExt cx="1819152" cy="1853505"/>
          </a:xfrm>
        </p:grpSpPr>
        <p:sp>
          <p:nvSpPr>
            <p:cNvPr name="Freeform 3" id="3"/>
            <p:cNvSpPr/>
            <p:nvPr/>
          </p:nvSpPr>
          <p:spPr>
            <a:xfrm flipH="false" flipV="false" rot="0">
              <a:off x="0" y="0"/>
              <a:ext cx="1819152" cy="1853505"/>
            </a:xfrm>
            <a:custGeom>
              <a:avLst/>
              <a:gdLst/>
              <a:ahLst/>
              <a:cxnLst/>
              <a:rect r="r" b="b" t="t" l="l"/>
              <a:pathLst>
                <a:path h="1853505" w="1819152">
                  <a:moveTo>
                    <a:pt x="0" y="0"/>
                  </a:moveTo>
                  <a:lnTo>
                    <a:pt x="1819152" y="0"/>
                  </a:lnTo>
                  <a:lnTo>
                    <a:pt x="1819152" y="1853505"/>
                  </a:lnTo>
                  <a:lnTo>
                    <a:pt x="0" y="1853505"/>
                  </a:lnTo>
                  <a:close/>
                </a:path>
              </a:pathLst>
            </a:custGeom>
            <a:solidFill>
              <a:srgbClr val="99D4ED"/>
            </a:solidFill>
            <a:ln cap="sq">
              <a:noFill/>
              <a:prstDash val="solid"/>
              <a:miter/>
            </a:ln>
          </p:spPr>
        </p:sp>
        <p:sp>
          <p:nvSpPr>
            <p:cNvPr name="TextBox 4" id="4"/>
            <p:cNvSpPr txBox="true"/>
            <p:nvPr/>
          </p:nvSpPr>
          <p:spPr>
            <a:xfrm>
              <a:off x="0" y="-19050"/>
              <a:ext cx="1819152" cy="1872555"/>
            </a:xfrm>
            <a:prstGeom prst="rect">
              <a:avLst/>
            </a:prstGeom>
          </p:spPr>
          <p:txBody>
            <a:bodyPr anchor="ctr" rtlCol="false" tIns="50800" lIns="50800" bIns="50800" rIns="50800"/>
            <a:lstStyle/>
            <a:p>
              <a:pPr algn="ctr" marL="0" indent="0" lvl="0">
                <a:lnSpc>
                  <a:spcPts val="2639"/>
                </a:lnSpc>
                <a:spcBef>
                  <a:spcPct val="0"/>
                </a:spcBef>
              </a:pPr>
            </a:p>
          </p:txBody>
        </p:sp>
      </p:grpSp>
      <p:grpSp>
        <p:nvGrpSpPr>
          <p:cNvPr name="Group 5" id="5"/>
          <p:cNvGrpSpPr/>
          <p:nvPr/>
        </p:nvGrpSpPr>
        <p:grpSpPr>
          <a:xfrm rot="0">
            <a:off x="0" y="7037529"/>
            <a:ext cx="6907094" cy="3249471"/>
            <a:chOff x="0" y="0"/>
            <a:chExt cx="1819152" cy="855828"/>
          </a:xfrm>
        </p:grpSpPr>
        <p:sp>
          <p:nvSpPr>
            <p:cNvPr name="Freeform 6" id="6"/>
            <p:cNvSpPr/>
            <p:nvPr/>
          </p:nvSpPr>
          <p:spPr>
            <a:xfrm flipH="false" flipV="false" rot="0">
              <a:off x="0" y="0"/>
              <a:ext cx="1819152" cy="855828"/>
            </a:xfrm>
            <a:custGeom>
              <a:avLst/>
              <a:gdLst/>
              <a:ahLst/>
              <a:cxnLst/>
              <a:rect r="r" b="b" t="t" l="l"/>
              <a:pathLst>
                <a:path h="855828" w="1819152">
                  <a:moveTo>
                    <a:pt x="0" y="0"/>
                  </a:moveTo>
                  <a:lnTo>
                    <a:pt x="1819152" y="0"/>
                  </a:lnTo>
                  <a:lnTo>
                    <a:pt x="1819152" y="855828"/>
                  </a:lnTo>
                  <a:lnTo>
                    <a:pt x="0" y="855828"/>
                  </a:lnTo>
                  <a:close/>
                </a:path>
              </a:pathLst>
            </a:custGeom>
            <a:solidFill>
              <a:srgbClr val="F1B756"/>
            </a:solidFill>
            <a:ln cap="sq">
              <a:noFill/>
              <a:prstDash val="solid"/>
              <a:miter/>
            </a:ln>
          </p:spPr>
        </p:sp>
        <p:sp>
          <p:nvSpPr>
            <p:cNvPr name="TextBox 7" id="7"/>
            <p:cNvSpPr txBox="true"/>
            <p:nvPr/>
          </p:nvSpPr>
          <p:spPr>
            <a:xfrm>
              <a:off x="0" y="-19050"/>
              <a:ext cx="1819152" cy="874878"/>
            </a:xfrm>
            <a:prstGeom prst="rect">
              <a:avLst/>
            </a:prstGeom>
          </p:spPr>
          <p:txBody>
            <a:bodyPr anchor="ctr" rtlCol="false" tIns="50800" lIns="50800" bIns="50800" rIns="50800"/>
            <a:lstStyle/>
            <a:p>
              <a:pPr algn="ctr" marL="0" indent="0" lvl="0">
                <a:lnSpc>
                  <a:spcPts val="2639"/>
                </a:lnSpc>
                <a:spcBef>
                  <a:spcPct val="0"/>
                </a:spcBef>
              </a:pPr>
            </a:p>
          </p:txBody>
        </p:sp>
      </p:grpSp>
      <p:grpSp>
        <p:nvGrpSpPr>
          <p:cNvPr name="Group 8" id="8"/>
          <p:cNvGrpSpPr/>
          <p:nvPr/>
        </p:nvGrpSpPr>
        <p:grpSpPr>
          <a:xfrm rot="0">
            <a:off x="7498827" y="2253801"/>
            <a:ext cx="9760473" cy="7004499"/>
            <a:chOff x="0" y="0"/>
            <a:chExt cx="2570660" cy="1844806"/>
          </a:xfrm>
        </p:grpSpPr>
        <p:sp>
          <p:nvSpPr>
            <p:cNvPr name="Freeform 9" id="9"/>
            <p:cNvSpPr/>
            <p:nvPr/>
          </p:nvSpPr>
          <p:spPr>
            <a:xfrm flipH="false" flipV="false" rot="0">
              <a:off x="0" y="0"/>
              <a:ext cx="2570660" cy="1844806"/>
            </a:xfrm>
            <a:custGeom>
              <a:avLst/>
              <a:gdLst/>
              <a:ahLst/>
              <a:cxnLst/>
              <a:rect r="r" b="b" t="t" l="l"/>
              <a:pathLst>
                <a:path h="1844806" w="2570660">
                  <a:moveTo>
                    <a:pt x="0" y="0"/>
                  </a:moveTo>
                  <a:lnTo>
                    <a:pt x="2570660" y="0"/>
                  </a:lnTo>
                  <a:lnTo>
                    <a:pt x="2570660" y="1844806"/>
                  </a:lnTo>
                  <a:lnTo>
                    <a:pt x="0" y="1844806"/>
                  </a:lnTo>
                  <a:close/>
                </a:path>
              </a:pathLst>
            </a:custGeom>
            <a:solidFill>
              <a:srgbClr val="FEF4E9"/>
            </a:solidFill>
          </p:spPr>
        </p:sp>
        <p:sp>
          <p:nvSpPr>
            <p:cNvPr name="TextBox 10" id="10"/>
            <p:cNvSpPr txBox="true"/>
            <p:nvPr/>
          </p:nvSpPr>
          <p:spPr>
            <a:xfrm>
              <a:off x="0" y="-19050"/>
              <a:ext cx="2570660" cy="1863856"/>
            </a:xfrm>
            <a:prstGeom prst="rect">
              <a:avLst/>
            </a:prstGeom>
          </p:spPr>
          <p:txBody>
            <a:bodyPr anchor="ctr" rtlCol="false" tIns="50800" lIns="50800" bIns="50800" rIns="50800"/>
            <a:lstStyle/>
            <a:p>
              <a:pPr algn="ctr">
                <a:lnSpc>
                  <a:spcPts val="2639"/>
                </a:lnSpc>
              </a:pPr>
            </a:p>
          </p:txBody>
        </p:sp>
      </p:grpSp>
      <p:grpSp>
        <p:nvGrpSpPr>
          <p:cNvPr name="Group 11" id="11"/>
          <p:cNvGrpSpPr/>
          <p:nvPr/>
        </p:nvGrpSpPr>
        <p:grpSpPr>
          <a:xfrm rot="0">
            <a:off x="7498827" y="1028700"/>
            <a:ext cx="9760473" cy="1225101"/>
            <a:chOff x="0" y="0"/>
            <a:chExt cx="2570660" cy="322660"/>
          </a:xfrm>
        </p:grpSpPr>
        <p:sp>
          <p:nvSpPr>
            <p:cNvPr name="Freeform 12" id="12"/>
            <p:cNvSpPr/>
            <p:nvPr/>
          </p:nvSpPr>
          <p:spPr>
            <a:xfrm flipH="false" flipV="false" rot="0">
              <a:off x="0" y="0"/>
              <a:ext cx="2570660" cy="322660"/>
            </a:xfrm>
            <a:custGeom>
              <a:avLst/>
              <a:gdLst/>
              <a:ahLst/>
              <a:cxnLst/>
              <a:rect r="r" b="b" t="t" l="l"/>
              <a:pathLst>
                <a:path h="322660" w="2570660">
                  <a:moveTo>
                    <a:pt x="0" y="0"/>
                  </a:moveTo>
                  <a:lnTo>
                    <a:pt x="2570660" y="0"/>
                  </a:lnTo>
                  <a:lnTo>
                    <a:pt x="2570660" y="322660"/>
                  </a:lnTo>
                  <a:lnTo>
                    <a:pt x="0" y="322660"/>
                  </a:lnTo>
                  <a:close/>
                </a:path>
              </a:pathLst>
            </a:custGeom>
            <a:solidFill>
              <a:srgbClr val="F9B062"/>
            </a:solidFill>
          </p:spPr>
        </p:sp>
        <p:sp>
          <p:nvSpPr>
            <p:cNvPr name="TextBox 13" id="13"/>
            <p:cNvSpPr txBox="true"/>
            <p:nvPr/>
          </p:nvSpPr>
          <p:spPr>
            <a:xfrm>
              <a:off x="0" y="-19050"/>
              <a:ext cx="2570660" cy="341710"/>
            </a:xfrm>
            <a:prstGeom prst="rect">
              <a:avLst/>
            </a:prstGeom>
          </p:spPr>
          <p:txBody>
            <a:bodyPr anchor="ctr" rtlCol="false" tIns="50800" lIns="50800" bIns="50800" rIns="50800"/>
            <a:lstStyle/>
            <a:p>
              <a:pPr algn="ctr">
                <a:lnSpc>
                  <a:spcPts val="2639"/>
                </a:lnSpc>
              </a:pPr>
            </a:p>
          </p:txBody>
        </p:sp>
      </p:grpSp>
      <p:sp>
        <p:nvSpPr>
          <p:cNvPr name="Freeform 14" id="14"/>
          <p:cNvSpPr/>
          <p:nvPr/>
        </p:nvSpPr>
        <p:spPr>
          <a:xfrm flipH="false" flipV="false" rot="0">
            <a:off x="1370104" y="6604864"/>
            <a:ext cx="4166886" cy="4114800"/>
          </a:xfrm>
          <a:custGeom>
            <a:avLst/>
            <a:gdLst/>
            <a:ahLst/>
            <a:cxnLst/>
            <a:rect r="r" b="b" t="t" l="l"/>
            <a:pathLst>
              <a:path h="4114800" w="4166886">
                <a:moveTo>
                  <a:pt x="0" y="0"/>
                </a:moveTo>
                <a:lnTo>
                  <a:pt x="4166886" y="0"/>
                </a:lnTo>
                <a:lnTo>
                  <a:pt x="4166886" y="4114800"/>
                </a:lnTo>
                <a:lnTo>
                  <a:pt x="0" y="4114800"/>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15" id="15"/>
          <p:cNvSpPr txBox="true"/>
          <p:nvPr/>
        </p:nvSpPr>
        <p:spPr>
          <a:xfrm rot="0">
            <a:off x="1028700" y="1076325"/>
            <a:ext cx="4942789" cy="866775"/>
          </a:xfrm>
          <a:prstGeom prst="rect">
            <a:avLst/>
          </a:prstGeom>
        </p:spPr>
        <p:txBody>
          <a:bodyPr anchor="t" rtlCol="false" tIns="0" lIns="0" bIns="0" rIns="0">
            <a:spAutoFit/>
          </a:bodyPr>
          <a:lstStyle/>
          <a:p>
            <a:pPr algn="l" marL="0" indent="0" lvl="0">
              <a:lnSpc>
                <a:spcPts val="6600"/>
              </a:lnSpc>
              <a:spcBef>
                <a:spcPct val="0"/>
              </a:spcBef>
            </a:pPr>
            <a:r>
              <a:rPr lang="en-US" b="true" sz="6000">
                <a:solidFill>
                  <a:srgbClr val="004A69"/>
                </a:solidFill>
                <a:latin typeface="Trebuchet MS Bold"/>
                <a:ea typeface="Trebuchet MS Bold"/>
                <a:cs typeface="Trebuchet MS Bold"/>
                <a:sym typeface="Trebuchet MS Bold"/>
              </a:rPr>
              <a:t>Education</a:t>
            </a:r>
          </a:p>
        </p:txBody>
      </p:sp>
      <p:sp>
        <p:nvSpPr>
          <p:cNvPr name="TextBox 16" id="16"/>
          <p:cNvSpPr txBox="true"/>
          <p:nvPr/>
        </p:nvSpPr>
        <p:spPr>
          <a:xfrm rot="0">
            <a:off x="1028700" y="3274519"/>
            <a:ext cx="4849694" cy="2734310"/>
          </a:xfrm>
          <a:prstGeom prst="rect">
            <a:avLst/>
          </a:prstGeom>
        </p:spPr>
        <p:txBody>
          <a:bodyPr anchor="t" rtlCol="false" tIns="0" lIns="0" bIns="0" rIns="0">
            <a:spAutoFit/>
          </a:bodyPr>
          <a:lstStyle/>
          <a:p>
            <a:pPr algn="l" marL="0" indent="0" lvl="0">
              <a:lnSpc>
                <a:spcPts val="3640"/>
              </a:lnSpc>
              <a:spcBef>
                <a:spcPct val="0"/>
              </a:spcBef>
            </a:pPr>
            <a:r>
              <a:rPr lang="en-US" sz="2600">
                <a:solidFill>
                  <a:srgbClr val="004A69"/>
                </a:solidFill>
                <a:latin typeface="Trebuchet MS"/>
                <a:ea typeface="Trebuchet MS"/>
                <a:cs typeface="Trebuchet MS"/>
                <a:sym typeface="Trebuchet MS"/>
              </a:rPr>
              <a:t>Through these policies, we want to understand young people’s views on the future of education, youth work, learning and access to educational institutions within Scotland.</a:t>
            </a:r>
          </a:p>
        </p:txBody>
      </p:sp>
      <p:sp>
        <p:nvSpPr>
          <p:cNvPr name="TextBox 17" id="17"/>
          <p:cNvSpPr txBox="true"/>
          <p:nvPr/>
        </p:nvSpPr>
        <p:spPr>
          <a:xfrm rot="0">
            <a:off x="7865146" y="1288919"/>
            <a:ext cx="9027835" cy="815340"/>
          </a:xfrm>
          <a:prstGeom prst="rect">
            <a:avLst/>
          </a:prstGeom>
        </p:spPr>
        <p:txBody>
          <a:bodyPr anchor="t" rtlCol="false" tIns="0" lIns="0" bIns="0" rIns="0">
            <a:spAutoFit/>
          </a:bodyPr>
          <a:lstStyle/>
          <a:p>
            <a:pPr algn="l" marL="0" indent="0" lvl="0">
              <a:lnSpc>
                <a:spcPts val="6269"/>
              </a:lnSpc>
              <a:spcBef>
                <a:spcPct val="0"/>
              </a:spcBef>
            </a:pPr>
            <a:r>
              <a:rPr lang="en-US" b="true" sz="5699">
                <a:solidFill>
                  <a:srgbClr val="000000"/>
                </a:solidFill>
                <a:latin typeface="Trebuchet MS Bold"/>
                <a:ea typeface="Trebuchet MS Bold"/>
                <a:cs typeface="Trebuchet MS Bold"/>
                <a:sym typeface="Trebuchet MS Bold"/>
              </a:rPr>
              <a:t>Policy #4</a:t>
            </a:r>
          </a:p>
        </p:txBody>
      </p:sp>
      <p:sp>
        <p:nvSpPr>
          <p:cNvPr name="TextBox 18" id="18"/>
          <p:cNvSpPr txBox="true"/>
          <p:nvPr/>
        </p:nvSpPr>
        <p:spPr>
          <a:xfrm rot="0">
            <a:off x="7865146" y="3254151"/>
            <a:ext cx="9027835" cy="4918075"/>
          </a:xfrm>
          <a:prstGeom prst="rect">
            <a:avLst/>
          </a:prstGeom>
        </p:spPr>
        <p:txBody>
          <a:bodyPr anchor="t" rtlCol="false" tIns="0" lIns="0" bIns="0" rIns="0">
            <a:spAutoFit/>
          </a:bodyPr>
          <a:lstStyle/>
          <a:p>
            <a:pPr algn="l" marL="0" indent="0" lvl="0">
              <a:lnSpc>
                <a:spcPts val="5599"/>
              </a:lnSpc>
              <a:spcBef>
                <a:spcPct val="0"/>
              </a:spcBef>
            </a:pPr>
            <a:r>
              <a:rPr lang="en-US" sz="3999">
                <a:solidFill>
                  <a:srgbClr val="004A69"/>
                </a:solidFill>
                <a:latin typeface="Trebuchet MS"/>
                <a:ea typeface="Trebuchet MS"/>
                <a:cs typeface="Trebuchet MS"/>
                <a:sym typeface="Trebuchet MS"/>
              </a:rPr>
              <a:t>Young people with additional support needs in Scotland are not receiving the support they need and, therefore, the Scottish Government and Local Authorities should invest in services to support them in schools and other education settings.</a:t>
            </a:r>
          </a:p>
        </p:txBody>
      </p:sp>
    </p:spTree>
  </p:cSld>
  <p:clrMapOvr>
    <a:masterClrMapping/>
  </p:clrMapOvr>
</p:sld>
</file>

<file path=ppt/slides/slide14.xml><?xml version="1.0" encoding="utf-8"?>
<p:sld xmlns:p="http://schemas.openxmlformats.org/presentationml/2006/main" xmlns:a="http://schemas.openxmlformats.org/drawingml/2006/main" xmlns:r="http://schemas.openxmlformats.org/officeDocument/2006/relationships">
  <p:cSld>
    <p:bg>
      <p:bgPr>
        <a:solidFill>
          <a:srgbClr val="E6F4FA"/>
        </a:solidFill>
      </p:bgPr>
    </p:bg>
    <p:spTree>
      <p:nvGrpSpPr>
        <p:cNvPr id="1" name=""/>
        <p:cNvGrpSpPr/>
        <p:nvPr/>
      </p:nvGrpSpPr>
      <p:grpSpPr>
        <a:xfrm>
          <a:off x="0" y="0"/>
          <a:ext cx="0" cy="0"/>
          <a:chOff x="0" y="0"/>
          <a:chExt cx="0" cy="0"/>
        </a:xfrm>
      </p:grpSpPr>
      <p:grpSp>
        <p:nvGrpSpPr>
          <p:cNvPr name="Group 2" id="2"/>
          <p:cNvGrpSpPr/>
          <p:nvPr/>
        </p:nvGrpSpPr>
        <p:grpSpPr>
          <a:xfrm rot="0">
            <a:off x="0" y="0"/>
            <a:ext cx="6907094" cy="7037529"/>
            <a:chOff x="0" y="0"/>
            <a:chExt cx="1819152" cy="1853505"/>
          </a:xfrm>
        </p:grpSpPr>
        <p:sp>
          <p:nvSpPr>
            <p:cNvPr name="Freeform 3" id="3"/>
            <p:cNvSpPr/>
            <p:nvPr/>
          </p:nvSpPr>
          <p:spPr>
            <a:xfrm flipH="false" flipV="false" rot="0">
              <a:off x="0" y="0"/>
              <a:ext cx="1819152" cy="1853505"/>
            </a:xfrm>
            <a:custGeom>
              <a:avLst/>
              <a:gdLst/>
              <a:ahLst/>
              <a:cxnLst/>
              <a:rect r="r" b="b" t="t" l="l"/>
              <a:pathLst>
                <a:path h="1853505" w="1819152">
                  <a:moveTo>
                    <a:pt x="0" y="0"/>
                  </a:moveTo>
                  <a:lnTo>
                    <a:pt x="1819152" y="0"/>
                  </a:lnTo>
                  <a:lnTo>
                    <a:pt x="1819152" y="1853505"/>
                  </a:lnTo>
                  <a:lnTo>
                    <a:pt x="0" y="1853505"/>
                  </a:lnTo>
                  <a:close/>
                </a:path>
              </a:pathLst>
            </a:custGeom>
            <a:solidFill>
              <a:srgbClr val="99D4ED"/>
            </a:solidFill>
            <a:ln cap="sq">
              <a:noFill/>
              <a:prstDash val="solid"/>
              <a:miter/>
            </a:ln>
          </p:spPr>
        </p:sp>
        <p:sp>
          <p:nvSpPr>
            <p:cNvPr name="TextBox 4" id="4"/>
            <p:cNvSpPr txBox="true"/>
            <p:nvPr/>
          </p:nvSpPr>
          <p:spPr>
            <a:xfrm>
              <a:off x="0" y="-19050"/>
              <a:ext cx="1819152" cy="1872555"/>
            </a:xfrm>
            <a:prstGeom prst="rect">
              <a:avLst/>
            </a:prstGeom>
          </p:spPr>
          <p:txBody>
            <a:bodyPr anchor="ctr" rtlCol="false" tIns="50800" lIns="50800" bIns="50800" rIns="50800"/>
            <a:lstStyle/>
            <a:p>
              <a:pPr algn="ctr" marL="0" indent="0" lvl="0">
                <a:lnSpc>
                  <a:spcPts val="2639"/>
                </a:lnSpc>
                <a:spcBef>
                  <a:spcPct val="0"/>
                </a:spcBef>
              </a:pPr>
            </a:p>
          </p:txBody>
        </p:sp>
      </p:grpSp>
      <p:grpSp>
        <p:nvGrpSpPr>
          <p:cNvPr name="Group 5" id="5"/>
          <p:cNvGrpSpPr/>
          <p:nvPr/>
        </p:nvGrpSpPr>
        <p:grpSpPr>
          <a:xfrm rot="0">
            <a:off x="0" y="7037529"/>
            <a:ext cx="6907094" cy="3249471"/>
            <a:chOff x="0" y="0"/>
            <a:chExt cx="1819152" cy="855828"/>
          </a:xfrm>
        </p:grpSpPr>
        <p:sp>
          <p:nvSpPr>
            <p:cNvPr name="Freeform 6" id="6"/>
            <p:cNvSpPr/>
            <p:nvPr/>
          </p:nvSpPr>
          <p:spPr>
            <a:xfrm flipH="false" flipV="false" rot="0">
              <a:off x="0" y="0"/>
              <a:ext cx="1819152" cy="855828"/>
            </a:xfrm>
            <a:custGeom>
              <a:avLst/>
              <a:gdLst/>
              <a:ahLst/>
              <a:cxnLst/>
              <a:rect r="r" b="b" t="t" l="l"/>
              <a:pathLst>
                <a:path h="855828" w="1819152">
                  <a:moveTo>
                    <a:pt x="0" y="0"/>
                  </a:moveTo>
                  <a:lnTo>
                    <a:pt x="1819152" y="0"/>
                  </a:lnTo>
                  <a:lnTo>
                    <a:pt x="1819152" y="855828"/>
                  </a:lnTo>
                  <a:lnTo>
                    <a:pt x="0" y="855828"/>
                  </a:lnTo>
                  <a:close/>
                </a:path>
              </a:pathLst>
            </a:custGeom>
            <a:solidFill>
              <a:srgbClr val="F1B756"/>
            </a:solidFill>
            <a:ln cap="sq">
              <a:noFill/>
              <a:prstDash val="solid"/>
              <a:miter/>
            </a:ln>
          </p:spPr>
        </p:sp>
        <p:sp>
          <p:nvSpPr>
            <p:cNvPr name="TextBox 7" id="7"/>
            <p:cNvSpPr txBox="true"/>
            <p:nvPr/>
          </p:nvSpPr>
          <p:spPr>
            <a:xfrm>
              <a:off x="0" y="-19050"/>
              <a:ext cx="1819152" cy="874878"/>
            </a:xfrm>
            <a:prstGeom prst="rect">
              <a:avLst/>
            </a:prstGeom>
          </p:spPr>
          <p:txBody>
            <a:bodyPr anchor="ctr" rtlCol="false" tIns="50800" lIns="50800" bIns="50800" rIns="50800"/>
            <a:lstStyle/>
            <a:p>
              <a:pPr algn="ctr" marL="0" indent="0" lvl="0">
                <a:lnSpc>
                  <a:spcPts val="2639"/>
                </a:lnSpc>
                <a:spcBef>
                  <a:spcPct val="0"/>
                </a:spcBef>
              </a:pPr>
            </a:p>
          </p:txBody>
        </p:sp>
      </p:grpSp>
      <p:grpSp>
        <p:nvGrpSpPr>
          <p:cNvPr name="Group 8" id="8"/>
          <p:cNvGrpSpPr/>
          <p:nvPr/>
        </p:nvGrpSpPr>
        <p:grpSpPr>
          <a:xfrm rot="0">
            <a:off x="7498827" y="2253801"/>
            <a:ext cx="9760473" cy="7004499"/>
            <a:chOff x="0" y="0"/>
            <a:chExt cx="2570660" cy="1844806"/>
          </a:xfrm>
        </p:grpSpPr>
        <p:sp>
          <p:nvSpPr>
            <p:cNvPr name="Freeform 9" id="9"/>
            <p:cNvSpPr/>
            <p:nvPr/>
          </p:nvSpPr>
          <p:spPr>
            <a:xfrm flipH="false" flipV="false" rot="0">
              <a:off x="0" y="0"/>
              <a:ext cx="2570660" cy="1844806"/>
            </a:xfrm>
            <a:custGeom>
              <a:avLst/>
              <a:gdLst/>
              <a:ahLst/>
              <a:cxnLst/>
              <a:rect r="r" b="b" t="t" l="l"/>
              <a:pathLst>
                <a:path h="1844806" w="2570660">
                  <a:moveTo>
                    <a:pt x="0" y="0"/>
                  </a:moveTo>
                  <a:lnTo>
                    <a:pt x="2570660" y="0"/>
                  </a:lnTo>
                  <a:lnTo>
                    <a:pt x="2570660" y="1844806"/>
                  </a:lnTo>
                  <a:lnTo>
                    <a:pt x="0" y="1844806"/>
                  </a:lnTo>
                  <a:close/>
                </a:path>
              </a:pathLst>
            </a:custGeom>
            <a:solidFill>
              <a:srgbClr val="FEF4E9"/>
            </a:solidFill>
          </p:spPr>
        </p:sp>
        <p:sp>
          <p:nvSpPr>
            <p:cNvPr name="TextBox 10" id="10"/>
            <p:cNvSpPr txBox="true"/>
            <p:nvPr/>
          </p:nvSpPr>
          <p:spPr>
            <a:xfrm>
              <a:off x="0" y="-19050"/>
              <a:ext cx="2570660" cy="1863856"/>
            </a:xfrm>
            <a:prstGeom prst="rect">
              <a:avLst/>
            </a:prstGeom>
          </p:spPr>
          <p:txBody>
            <a:bodyPr anchor="ctr" rtlCol="false" tIns="50800" lIns="50800" bIns="50800" rIns="50800"/>
            <a:lstStyle/>
            <a:p>
              <a:pPr algn="ctr">
                <a:lnSpc>
                  <a:spcPts val="2639"/>
                </a:lnSpc>
              </a:pPr>
            </a:p>
          </p:txBody>
        </p:sp>
      </p:grpSp>
      <p:grpSp>
        <p:nvGrpSpPr>
          <p:cNvPr name="Group 11" id="11"/>
          <p:cNvGrpSpPr/>
          <p:nvPr/>
        </p:nvGrpSpPr>
        <p:grpSpPr>
          <a:xfrm rot="0">
            <a:off x="7498827" y="1028700"/>
            <a:ext cx="9760473" cy="1225101"/>
            <a:chOff x="0" y="0"/>
            <a:chExt cx="2570660" cy="322660"/>
          </a:xfrm>
        </p:grpSpPr>
        <p:sp>
          <p:nvSpPr>
            <p:cNvPr name="Freeform 12" id="12"/>
            <p:cNvSpPr/>
            <p:nvPr/>
          </p:nvSpPr>
          <p:spPr>
            <a:xfrm flipH="false" flipV="false" rot="0">
              <a:off x="0" y="0"/>
              <a:ext cx="2570660" cy="322660"/>
            </a:xfrm>
            <a:custGeom>
              <a:avLst/>
              <a:gdLst/>
              <a:ahLst/>
              <a:cxnLst/>
              <a:rect r="r" b="b" t="t" l="l"/>
              <a:pathLst>
                <a:path h="322660" w="2570660">
                  <a:moveTo>
                    <a:pt x="0" y="0"/>
                  </a:moveTo>
                  <a:lnTo>
                    <a:pt x="2570660" y="0"/>
                  </a:lnTo>
                  <a:lnTo>
                    <a:pt x="2570660" y="322660"/>
                  </a:lnTo>
                  <a:lnTo>
                    <a:pt x="0" y="322660"/>
                  </a:lnTo>
                  <a:close/>
                </a:path>
              </a:pathLst>
            </a:custGeom>
            <a:solidFill>
              <a:srgbClr val="F9B062"/>
            </a:solidFill>
          </p:spPr>
        </p:sp>
        <p:sp>
          <p:nvSpPr>
            <p:cNvPr name="TextBox 13" id="13"/>
            <p:cNvSpPr txBox="true"/>
            <p:nvPr/>
          </p:nvSpPr>
          <p:spPr>
            <a:xfrm>
              <a:off x="0" y="-19050"/>
              <a:ext cx="2570660" cy="341710"/>
            </a:xfrm>
            <a:prstGeom prst="rect">
              <a:avLst/>
            </a:prstGeom>
          </p:spPr>
          <p:txBody>
            <a:bodyPr anchor="ctr" rtlCol="false" tIns="50800" lIns="50800" bIns="50800" rIns="50800"/>
            <a:lstStyle/>
            <a:p>
              <a:pPr algn="ctr">
                <a:lnSpc>
                  <a:spcPts val="2639"/>
                </a:lnSpc>
              </a:pPr>
            </a:p>
          </p:txBody>
        </p:sp>
      </p:grpSp>
      <p:sp>
        <p:nvSpPr>
          <p:cNvPr name="Freeform 14" id="14"/>
          <p:cNvSpPr/>
          <p:nvPr/>
        </p:nvSpPr>
        <p:spPr>
          <a:xfrm flipH="false" flipV="false" rot="0">
            <a:off x="1370104" y="6604864"/>
            <a:ext cx="4166886" cy="4114800"/>
          </a:xfrm>
          <a:custGeom>
            <a:avLst/>
            <a:gdLst/>
            <a:ahLst/>
            <a:cxnLst/>
            <a:rect r="r" b="b" t="t" l="l"/>
            <a:pathLst>
              <a:path h="4114800" w="4166886">
                <a:moveTo>
                  <a:pt x="0" y="0"/>
                </a:moveTo>
                <a:lnTo>
                  <a:pt x="4166886" y="0"/>
                </a:lnTo>
                <a:lnTo>
                  <a:pt x="4166886" y="4114800"/>
                </a:lnTo>
                <a:lnTo>
                  <a:pt x="0" y="4114800"/>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15" id="15"/>
          <p:cNvSpPr txBox="true"/>
          <p:nvPr/>
        </p:nvSpPr>
        <p:spPr>
          <a:xfrm rot="0">
            <a:off x="1028700" y="1076325"/>
            <a:ext cx="4942789" cy="866775"/>
          </a:xfrm>
          <a:prstGeom prst="rect">
            <a:avLst/>
          </a:prstGeom>
        </p:spPr>
        <p:txBody>
          <a:bodyPr anchor="t" rtlCol="false" tIns="0" lIns="0" bIns="0" rIns="0">
            <a:spAutoFit/>
          </a:bodyPr>
          <a:lstStyle/>
          <a:p>
            <a:pPr algn="l" marL="0" indent="0" lvl="0">
              <a:lnSpc>
                <a:spcPts val="6600"/>
              </a:lnSpc>
              <a:spcBef>
                <a:spcPct val="0"/>
              </a:spcBef>
            </a:pPr>
            <a:r>
              <a:rPr lang="en-US" b="true" sz="6000">
                <a:solidFill>
                  <a:srgbClr val="004A69"/>
                </a:solidFill>
                <a:latin typeface="Trebuchet MS Bold"/>
                <a:ea typeface="Trebuchet MS Bold"/>
                <a:cs typeface="Trebuchet MS Bold"/>
                <a:sym typeface="Trebuchet MS Bold"/>
              </a:rPr>
              <a:t>Education</a:t>
            </a:r>
          </a:p>
        </p:txBody>
      </p:sp>
      <p:sp>
        <p:nvSpPr>
          <p:cNvPr name="TextBox 16" id="16"/>
          <p:cNvSpPr txBox="true"/>
          <p:nvPr/>
        </p:nvSpPr>
        <p:spPr>
          <a:xfrm rot="0">
            <a:off x="1028700" y="3274519"/>
            <a:ext cx="4849694" cy="2734310"/>
          </a:xfrm>
          <a:prstGeom prst="rect">
            <a:avLst/>
          </a:prstGeom>
        </p:spPr>
        <p:txBody>
          <a:bodyPr anchor="t" rtlCol="false" tIns="0" lIns="0" bIns="0" rIns="0">
            <a:spAutoFit/>
          </a:bodyPr>
          <a:lstStyle/>
          <a:p>
            <a:pPr algn="l" marL="0" indent="0" lvl="0">
              <a:lnSpc>
                <a:spcPts val="3640"/>
              </a:lnSpc>
              <a:spcBef>
                <a:spcPct val="0"/>
              </a:spcBef>
            </a:pPr>
            <a:r>
              <a:rPr lang="en-US" sz="2600">
                <a:solidFill>
                  <a:srgbClr val="004A69"/>
                </a:solidFill>
                <a:latin typeface="Trebuchet MS"/>
                <a:ea typeface="Trebuchet MS"/>
                <a:cs typeface="Trebuchet MS"/>
                <a:sym typeface="Trebuchet MS"/>
              </a:rPr>
              <a:t>Through these policies, we want to understand young people’s views on the future of education, youth work, learning and access to educational institutions within Scotland.</a:t>
            </a:r>
          </a:p>
        </p:txBody>
      </p:sp>
      <p:sp>
        <p:nvSpPr>
          <p:cNvPr name="TextBox 17" id="17"/>
          <p:cNvSpPr txBox="true"/>
          <p:nvPr/>
        </p:nvSpPr>
        <p:spPr>
          <a:xfrm rot="0">
            <a:off x="7865146" y="1288919"/>
            <a:ext cx="9027835" cy="815340"/>
          </a:xfrm>
          <a:prstGeom prst="rect">
            <a:avLst/>
          </a:prstGeom>
        </p:spPr>
        <p:txBody>
          <a:bodyPr anchor="t" rtlCol="false" tIns="0" lIns="0" bIns="0" rIns="0">
            <a:spAutoFit/>
          </a:bodyPr>
          <a:lstStyle/>
          <a:p>
            <a:pPr algn="l" marL="0" indent="0" lvl="0">
              <a:lnSpc>
                <a:spcPts val="6269"/>
              </a:lnSpc>
              <a:spcBef>
                <a:spcPct val="0"/>
              </a:spcBef>
            </a:pPr>
            <a:r>
              <a:rPr lang="en-US" b="true" sz="5699">
                <a:solidFill>
                  <a:srgbClr val="000000"/>
                </a:solidFill>
                <a:latin typeface="Trebuchet MS Bold"/>
                <a:ea typeface="Trebuchet MS Bold"/>
                <a:cs typeface="Trebuchet MS Bold"/>
                <a:sym typeface="Trebuchet MS Bold"/>
              </a:rPr>
              <a:t>Policy #5</a:t>
            </a:r>
          </a:p>
        </p:txBody>
      </p:sp>
      <p:sp>
        <p:nvSpPr>
          <p:cNvPr name="TextBox 18" id="18"/>
          <p:cNvSpPr txBox="true"/>
          <p:nvPr/>
        </p:nvSpPr>
        <p:spPr>
          <a:xfrm rot="0">
            <a:off x="7865146" y="3959001"/>
            <a:ext cx="9027835" cy="3508375"/>
          </a:xfrm>
          <a:prstGeom prst="rect">
            <a:avLst/>
          </a:prstGeom>
        </p:spPr>
        <p:txBody>
          <a:bodyPr anchor="t" rtlCol="false" tIns="0" lIns="0" bIns="0" rIns="0">
            <a:spAutoFit/>
          </a:bodyPr>
          <a:lstStyle/>
          <a:p>
            <a:pPr algn="l" marL="0" indent="0" lvl="0">
              <a:lnSpc>
                <a:spcPts val="5599"/>
              </a:lnSpc>
              <a:spcBef>
                <a:spcPct val="0"/>
              </a:spcBef>
            </a:pPr>
            <a:r>
              <a:rPr lang="en-US" sz="3999">
                <a:solidFill>
                  <a:srgbClr val="004A69"/>
                </a:solidFill>
                <a:latin typeface="Trebuchet MS"/>
                <a:ea typeface="Trebuchet MS"/>
                <a:cs typeface="Trebuchet MS"/>
                <a:sym typeface="Trebuchet MS"/>
              </a:rPr>
              <a:t>The Scottish Government and Local Authorities must work together and commit to a secure and multi-year funding model for the youth work sector.</a:t>
            </a:r>
          </a:p>
        </p:txBody>
      </p:sp>
    </p:spTree>
  </p:cSld>
  <p:clrMapOvr>
    <a:masterClrMapping/>
  </p:clrMapOvr>
</p:sld>
</file>

<file path=ppt/slides/slide15.xml><?xml version="1.0" encoding="utf-8"?>
<p:sld xmlns:p="http://schemas.openxmlformats.org/presentationml/2006/main" xmlns:a="http://schemas.openxmlformats.org/drawingml/2006/main" xmlns:r="http://schemas.openxmlformats.org/officeDocument/2006/relationships">
  <p:cSld>
    <p:bg>
      <p:bgPr>
        <a:solidFill>
          <a:srgbClr val="E6F4FA"/>
        </a:solidFill>
      </p:bgPr>
    </p:bg>
    <p:spTree>
      <p:nvGrpSpPr>
        <p:cNvPr id="1" name=""/>
        <p:cNvGrpSpPr/>
        <p:nvPr/>
      </p:nvGrpSpPr>
      <p:grpSpPr>
        <a:xfrm>
          <a:off x="0" y="0"/>
          <a:ext cx="0" cy="0"/>
          <a:chOff x="0" y="0"/>
          <a:chExt cx="0" cy="0"/>
        </a:xfrm>
      </p:grpSpPr>
      <p:grpSp>
        <p:nvGrpSpPr>
          <p:cNvPr name="Group 2" id="2"/>
          <p:cNvGrpSpPr/>
          <p:nvPr/>
        </p:nvGrpSpPr>
        <p:grpSpPr>
          <a:xfrm rot="0">
            <a:off x="0" y="0"/>
            <a:ext cx="6907094" cy="7037529"/>
            <a:chOff x="0" y="0"/>
            <a:chExt cx="1819152" cy="1853505"/>
          </a:xfrm>
        </p:grpSpPr>
        <p:sp>
          <p:nvSpPr>
            <p:cNvPr name="Freeform 3" id="3"/>
            <p:cNvSpPr/>
            <p:nvPr/>
          </p:nvSpPr>
          <p:spPr>
            <a:xfrm flipH="false" flipV="false" rot="0">
              <a:off x="0" y="0"/>
              <a:ext cx="1819152" cy="1853505"/>
            </a:xfrm>
            <a:custGeom>
              <a:avLst/>
              <a:gdLst/>
              <a:ahLst/>
              <a:cxnLst/>
              <a:rect r="r" b="b" t="t" l="l"/>
              <a:pathLst>
                <a:path h="1853505" w="1819152">
                  <a:moveTo>
                    <a:pt x="0" y="0"/>
                  </a:moveTo>
                  <a:lnTo>
                    <a:pt x="1819152" y="0"/>
                  </a:lnTo>
                  <a:lnTo>
                    <a:pt x="1819152" y="1853505"/>
                  </a:lnTo>
                  <a:lnTo>
                    <a:pt x="0" y="1853505"/>
                  </a:lnTo>
                  <a:close/>
                </a:path>
              </a:pathLst>
            </a:custGeom>
            <a:solidFill>
              <a:srgbClr val="99D4ED"/>
            </a:solidFill>
            <a:ln cap="sq">
              <a:noFill/>
              <a:prstDash val="solid"/>
              <a:miter/>
            </a:ln>
          </p:spPr>
        </p:sp>
        <p:sp>
          <p:nvSpPr>
            <p:cNvPr name="TextBox 4" id="4"/>
            <p:cNvSpPr txBox="true"/>
            <p:nvPr/>
          </p:nvSpPr>
          <p:spPr>
            <a:xfrm>
              <a:off x="0" y="-19050"/>
              <a:ext cx="1819152" cy="1872555"/>
            </a:xfrm>
            <a:prstGeom prst="rect">
              <a:avLst/>
            </a:prstGeom>
          </p:spPr>
          <p:txBody>
            <a:bodyPr anchor="ctr" rtlCol="false" tIns="50800" lIns="50800" bIns="50800" rIns="50800"/>
            <a:lstStyle/>
            <a:p>
              <a:pPr algn="ctr" marL="0" indent="0" lvl="0">
                <a:lnSpc>
                  <a:spcPts val="2639"/>
                </a:lnSpc>
                <a:spcBef>
                  <a:spcPct val="0"/>
                </a:spcBef>
              </a:pPr>
            </a:p>
          </p:txBody>
        </p:sp>
      </p:grpSp>
      <p:grpSp>
        <p:nvGrpSpPr>
          <p:cNvPr name="Group 5" id="5"/>
          <p:cNvGrpSpPr/>
          <p:nvPr/>
        </p:nvGrpSpPr>
        <p:grpSpPr>
          <a:xfrm rot="0">
            <a:off x="0" y="7037529"/>
            <a:ext cx="6907094" cy="3249471"/>
            <a:chOff x="0" y="0"/>
            <a:chExt cx="1819152" cy="855828"/>
          </a:xfrm>
        </p:grpSpPr>
        <p:sp>
          <p:nvSpPr>
            <p:cNvPr name="Freeform 6" id="6"/>
            <p:cNvSpPr/>
            <p:nvPr/>
          </p:nvSpPr>
          <p:spPr>
            <a:xfrm flipH="false" flipV="false" rot="0">
              <a:off x="0" y="0"/>
              <a:ext cx="1819152" cy="855828"/>
            </a:xfrm>
            <a:custGeom>
              <a:avLst/>
              <a:gdLst/>
              <a:ahLst/>
              <a:cxnLst/>
              <a:rect r="r" b="b" t="t" l="l"/>
              <a:pathLst>
                <a:path h="855828" w="1819152">
                  <a:moveTo>
                    <a:pt x="0" y="0"/>
                  </a:moveTo>
                  <a:lnTo>
                    <a:pt x="1819152" y="0"/>
                  </a:lnTo>
                  <a:lnTo>
                    <a:pt x="1819152" y="855828"/>
                  </a:lnTo>
                  <a:lnTo>
                    <a:pt x="0" y="855828"/>
                  </a:lnTo>
                  <a:close/>
                </a:path>
              </a:pathLst>
            </a:custGeom>
            <a:solidFill>
              <a:srgbClr val="F1B756"/>
            </a:solidFill>
            <a:ln cap="sq">
              <a:noFill/>
              <a:prstDash val="solid"/>
              <a:miter/>
            </a:ln>
          </p:spPr>
        </p:sp>
        <p:sp>
          <p:nvSpPr>
            <p:cNvPr name="TextBox 7" id="7"/>
            <p:cNvSpPr txBox="true"/>
            <p:nvPr/>
          </p:nvSpPr>
          <p:spPr>
            <a:xfrm>
              <a:off x="0" y="-19050"/>
              <a:ext cx="1819152" cy="874878"/>
            </a:xfrm>
            <a:prstGeom prst="rect">
              <a:avLst/>
            </a:prstGeom>
          </p:spPr>
          <p:txBody>
            <a:bodyPr anchor="ctr" rtlCol="false" tIns="50800" lIns="50800" bIns="50800" rIns="50800"/>
            <a:lstStyle/>
            <a:p>
              <a:pPr algn="ctr" marL="0" indent="0" lvl="0">
                <a:lnSpc>
                  <a:spcPts val="2639"/>
                </a:lnSpc>
                <a:spcBef>
                  <a:spcPct val="0"/>
                </a:spcBef>
              </a:pPr>
            </a:p>
          </p:txBody>
        </p:sp>
      </p:grpSp>
      <p:grpSp>
        <p:nvGrpSpPr>
          <p:cNvPr name="Group 8" id="8"/>
          <p:cNvGrpSpPr/>
          <p:nvPr/>
        </p:nvGrpSpPr>
        <p:grpSpPr>
          <a:xfrm rot="0">
            <a:off x="7498827" y="2253801"/>
            <a:ext cx="9760473" cy="7004499"/>
            <a:chOff x="0" y="0"/>
            <a:chExt cx="2570660" cy="1844806"/>
          </a:xfrm>
        </p:grpSpPr>
        <p:sp>
          <p:nvSpPr>
            <p:cNvPr name="Freeform 9" id="9"/>
            <p:cNvSpPr/>
            <p:nvPr/>
          </p:nvSpPr>
          <p:spPr>
            <a:xfrm flipH="false" flipV="false" rot="0">
              <a:off x="0" y="0"/>
              <a:ext cx="2570660" cy="1844806"/>
            </a:xfrm>
            <a:custGeom>
              <a:avLst/>
              <a:gdLst/>
              <a:ahLst/>
              <a:cxnLst/>
              <a:rect r="r" b="b" t="t" l="l"/>
              <a:pathLst>
                <a:path h="1844806" w="2570660">
                  <a:moveTo>
                    <a:pt x="0" y="0"/>
                  </a:moveTo>
                  <a:lnTo>
                    <a:pt x="2570660" y="0"/>
                  </a:lnTo>
                  <a:lnTo>
                    <a:pt x="2570660" y="1844806"/>
                  </a:lnTo>
                  <a:lnTo>
                    <a:pt x="0" y="1844806"/>
                  </a:lnTo>
                  <a:close/>
                </a:path>
              </a:pathLst>
            </a:custGeom>
            <a:solidFill>
              <a:srgbClr val="FEF4E9"/>
            </a:solidFill>
          </p:spPr>
        </p:sp>
        <p:sp>
          <p:nvSpPr>
            <p:cNvPr name="TextBox 10" id="10"/>
            <p:cNvSpPr txBox="true"/>
            <p:nvPr/>
          </p:nvSpPr>
          <p:spPr>
            <a:xfrm>
              <a:off x="0" y="-19050"/>
              <a:ext cx="2570660" cy="1863856"/>
            </a:xfrm>
            <a:prstGeom prst="rect">
              <a:avLst/>
            </a:prstGeom>
          </p:spPr>
          <p:txBody>
            <a:bodyPr anchor="ctr" rtlCol="false" tIns="50800" lIns="50800" bIns="50800" rIns="50800"/>
            <a:lstStyle/>
            <a:p>
              <a:pPr algn="ctr">
                <a:lnSpc>
                  <a:spcPts val="2639"/>
                </a:lnSpc>
              </a:pPr>
            </a:p>
          </p:txBody>
        </p:sp>
      </p:grpSp>
      <p:grpSp>
        <p:nvGrpSpPr>
          <p:cNvPr name="Group 11" id="11"/>
          <p:cNvGrpSpPr/>
          <p:nvPr/>
        </p:nvGrpSpPr>
        <p:grpSpPr>
          <a:xfrm rot="0">
            <a:off x="7498827" y="1028700"/>
            <a:ext cx="9760473" cy="1225101"/>
            <a:chOff x="0" y="0"/>
            <a:chExt cx="2570660" cy="322660"/>
          </a:xfrm>
        </p:grpSpPr>
        <p:sp>
          <p:nvSpPr>
            <p:cNvPr name="Freeform 12" id="12"/>
            <p:cNvSpPr/>
            <p:nvPr/>
          </p:nvSpPr>
          <p:spPr>
            <a:xfrm flipH="false" flipV="false" rot="0">
              <a:off x="0" y="0"/>
              <a:ext cx="2570660" cy="322660"/>
            </a:xfrm>
            <a:custGeom>
              <a:avLst/>
              <a:gdLst/>
              <a:ahLst/>
              <a:cxnLst/>
              <a:rect r="r" b="b" t="t" l="l"/>
              <a:pathLst>
                <a:path h="322660" w="2570660">
                  <a:moveTo>
                    <a:pt x="0" y="0"/>
                  </a:moveTo>
                  <a:lnTo>
                    <a:pt x="2570660" y="0"/>
                  </a:lnTo>
                  <a:lnTo>
                    <a:pt x="2570660" y="322660"/>
                  </a:lnTo>
                  <a:lnTo>
                    <a:pt x="0" y="322660"/>
                  </a:lnTo>
                  <a:close/>
                </a:path>
              </a:pathLst>
            </a:custGeom>
            <a:solidFill>
              <a:srgbClr val="F9B062"/>
            </a:solidFill>
          </p:spPr>
        </p:sp>
        <p:sp>
          <p:nvSpPr>
            <p:cNvPr name="TextBox 13" id="13"/>
            <p:cNvSpPr txBox="true"/>
            <p:nvPr/>
          </p:nvSpPr>
          <p:spPr>
            <a:xfrm>
              <a:off x="0" y="-19050"/>
              <a:ext cx="2570660" cy="341710"/>
            </a:xfrm>
            <a:prstGeom prst="rect">
              <a:avLst/>
            </a:prstGeom>
          </p:spPr>
          <p:txBody>
            <a:bodyPr anchor="ctr" rtlCol="false" tIns="50800" lIns="50800" bIns="50800" rIns="50800"/>
            <a:lstStyle/>
            <a:p>
              <a:pPr algn="ctr">
                <a:lnSpc>
                  <a:spcPts val="2639"/>
                </a:lnSpc>
              </a:pPr>
            </a:p>
          </p:txBody>
        </p:sp>
      </p:grpSp>
      <p:sp>
        <p:nvSpPr>
          <p:cNvPr name="Freeform 14" id="14"/>
          <p:cNvSpPr/>
          <p:nvPr/>
        </p:nvSpPr>
        <p:spPr>
          <a:xfrm flipH="false" flipV="false" rot="0">
            <a:off x="1370104" y="6604864"/>
            <a:ext cx="4166886" cy="4114800"/>
          </a:xfrm>
          <a:custGeom>
            <a:avLst/>
            <a:gdLst/>
            <a:ahLst/>
            <a:cxnLst/>
            <a:rect r="r" b="b" t="t" l="l"/>
            <a:pathLst>
              <a:path h="4114800" w="4166886">
                <a:moveTo>
                  <a:pt x="0" y="0"/>
                </a:moveTo>
                <a:lnTo>
                  <a:pt x="4166886" y="0"/>
                </a:lnTo>
                <a:lnTo>
                  <a:pt x="4166886" y="4114800"/>
                </a:lnTo>
                <a:lnTo>
                  <a:pt x="0" y="4114800"/>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15" id="15"/>
          <p:cNvSpPr txBox="true"/>
          <p:nvPr/>
        </p:nvSpPr>
        <p:spPr>
          <a:xfrm rot="0">
            <a:off x="1028700" y="1076325"/>
            <a:ext cx="4942789" cy="866775"/>
          </a:xfrm>
          <a:prstGeom prst="rect">
            <a:avLst/>
          </a:prstGeom>
        </p:spPr>
        <p:txBody>
          <a:bodyPr anchor="t" rtlCol="false" tIns="0" lIns="0" bIns="0" rIns="0">
            <a:spAutoFit/>
          </a:bodyPr>
          <a:lstStyle/>
          <a:p>
            <a:pPr algn="l" marL="0" indent="0" lvl="0">
              <a:lnSpc>
                <a:spcPts val="6600"/>
              </a:lnSpc>
              <a:spcBef>
                <a:spcPct val="0"/>
              </a:spcBef>
            </a:pPr>
            <a:r>
              <a:rPr lang="en-US" b="true" sz="6000">
                <a:solidFill>
                  <a:srgbClr val="004A69"/>
                </a:solidFill>
                <a:latin typeface="Trebuchet MS Bold"/>
                <a:ea typeface="Trebuchet MS Bold"/>
                <a:cs typeface="Trebuchet MS Bold"/>
                <a:sym typeface="Trebuchet MS Bold"/>
              </a:rPr>
              <a:t>Education</a:t>
            </a:r>
          </a:p>
        </p:txBody>
      </p:sp>
      <p:sp>
        <p:nvSpPr>
          <p:cNvPr name="TextBox 16" id="16"/>
          <p:cNvSpPr txBox="true"/>
          <p:nvPr/>
        </p:nvSpPr>
        <p:spPr>
          <a:xfrm rot="0">
            <a:off x="1028700" y="3274519"/>
            <a:ext cx="4849694" cy="2734310"/>
          </a:xfrm>
          <a:prstGeom prst="rect">
            <a:avLst/>
          </a:prstGeom>
        </p:spPr>
        <p:txBody>
          <a:bodyPr anchor="t" rtlCol="false" tIns="0" lIns="0" bIns="0" rIns="0">
            <a:spAutoFit/>
          </a:bodyPr>
          <a:lstStyle/>
          <a:p>
            <a:pPr algn="l" marL="0" indent="0" lvl="0">
              <a:lnSpc>
                <a:spcPts val="3640"/>
              </a:lnSpc>
              <a:spcBef>
                <a:spcPct val="0"/>
              </a:spcBef>
            </a:pPr>
            <a:r>
              <a:rPr lang="en-US" sz="2600">
                <a:solidFill>
                  <a:srgbClr val="004A69"/>
                </a:solidFill>
                <a:latin typeface="Trebuchet MS"/>
                <a:ea typeface="Trebuchet MS"/>
                <a:cs typeface="Trebuchet MS"/>
                <a:sym typeface="Trebuchet MS"/>
              </a:rPr>
              <a:t>Through these policies, we want to understand young people’s views on the future of education, youth work, learning and access to educational institutions within Scotland.</a:t>
            </a:r>
          </a:p>
        </p:txBody>
      </p:sp>
      <p:sp>
        <p:nvSpPr>
          <p:cNvPr name="TextBox 17" id="17"/>
          <p:cNvSpPr txBox="true"/>
          <p:nvPr/>
        </p:nvSpPr>
        <p:spPr>
          <a:xfrm rot="0">
            <a:off x="7865146" y="1288919"/>
            <a:ext cx="9027835" cy="815340"/>
          </a:xfrm>
          <a:prstGeom prst="rect">
            <a:avLst/>
          </a:prstGeom>
        </p:spPr>
        <p:txBody>
          <a:bodyPr anchor="t" rtlCol="false" tIns="0" lIns="0" bIns="0" rIns="0">
            <a:spAutoFit/>
          </a:bodyPr>
          <a:lstStyle/>
          <a:p>
            <a:pPr algn="l" marL="0" indent="0" lvl="0">
              <a:lnSpc>
                <a:spcPts val="6269"/>
              </a:lnSpc>
              <a:spcBef>
                <a:spcPct val="0"/>
              </a:spcBef>
            </a:pPr>
            <a:r>
              <a:rPr lang="en-US" b="true" sz="5699">
                <a:solidFill>
                  <a:srgbClr val="000000"/>
                </a:solidFill>
                <a:latin typeface="Trebuchet MS Bold"/>
                <a:ea typeface="Trebuchet MS Bold"/>
                <a:cs typeface="Trebuchet MS Bold"/>
                <a:sym typeface="Trebuchet MS Bold"/>
              </a:rPr>
              <a:t>Policy #6</a:t>
            </a:r>
          </a:p>
        </p:txBody>
      </p:sp>
      <p:sp>
        <p:nvSpPr>
          <p:cNvPr name="TextBox 18" id="18"/>
          <p:cNvSpPr txBox="true"/>
          <p:nvPr/>
        </p:nvSpPr>
        <p:spPr>
          <a:xfrm rot="0">
            <a:off x="7865146" y="3606576"/>
            <a:ext cx="9027835" cy="4213225"/>
          </a:xfrm>
          <a:prstGeom prst="rect">
            <a:avLst/>
          </a:prstGeom>
        </p:spPr>
        <p:txBody>
          <a:bodyPr anchor="t" rtlCol="false" tIns="0" lIns="0" bIns="0" rIns="0">
            <a:spAutoFit/>
          </a:bodyPr>
          <a:lstStyle/>
          <a:p>
            <a:pPr algn="l" marL="0" indent="0" lvl="0">
              <a:lnSpc>
                <a:spcPts val="5599"/>
              </a:lnSpc>
              <a:spcBef>
                <a:spcPct val="0"/>
              </a:spcBef>
            </a:pPr>
            <a:r>
              <a:rPr lang="en-US" sz="3999">
                <a:solidFill>
                  <a:srgbClr val="004A69"/>
                </a:solidFill>
                <a:latin typeface="Trebuchet MS"/>
                <a:ea typeface="Trebuchet MS"/>
                <a:cs typeface="Trebuchet MS"/>
                <a:sym typeface="Trebuchet MS"/>
              </a:rPr>
              <a:t>Local Authorities must provide youth-specific spaces in local communities, with investment put towards cultural, social and artistic activities where young people can gather and spend time together.</a:t>
            </a:r>
          </a:p>
        </p:txBody>
      </p:sp>
    </p:spTree>
  </p:cSld>
  <p:clrMapOvr>
    <a:masterClrMapping/>
  </p:clrMapOvr>
</p:sld>
</file>

<file path=ppt/slides/slide16.xml><?xml version="1.0" encoding="utf-8"?>
<p:sld xmlns:p="http://schemas.openxmlformats.org/presentationml/2006/main" xmlns:a="http://schemas.openxmlformats.org/drawingml/2006/main" xmlns:r="http://schemas.openxmlformats.org/officeDocument/2006/relationships">
  <p:cSld>
    <p:bg>
      <p:bgPr>
        <a:solidFill>
          <a:srgbClr val="E6F4FA"/>
        </a:solidFill>
      </p:bgPr>
    </p:bg>
    <p:spTree>
      <p:nvGrpSpPr>
        <p:cNvPr id="1" name=""/>
        <p:cNvGrpSpPr/>
        <p:nvPr/>
      </p:nvGrpSpPr>
      <p:grpSpPr>
        <a:xfrm>
          <a:off x="0" y="0"/>
          <a:ext cx="0" cy="0"/>
          <a:chOff x="0" y="0"/>
          <a:chExt cx="0" cy="0"/>
        </a:xfrm>
      </p:grpSpPr>
      <p:grpSp>
        <p:nvGrpSpPr>
          <p:cNvPr name="Group 2" id="2"/>
          <p:cNvGrpSpPr/>
          <p:nvPr/>
        </p:nvGrpSpPr>
        <p:grpSpPr>
          <a:xfrm rot="0">
            <a:off x="0" y="0"/>
            <a:ext cx="6907094" cy="7037529"/>
            <a:chOff x="0" y="0"/>
            <a:chExt cx="1819152" cy="1853505"/>
          </a:xfrm>
        </p:grpSpPr>
        <p:sp>
          <p:nvSpPr>
            <p:cNvPr name="Freeform 3" id="3"/>
            <p:cNvSpPr/>
            <p:nvPr/>
          </p:nvSpPr>
          <p:spPr>
            <a:xfrm flipH="false" flipV="false" rot="0">
              <a:off x="0" y="0"/>
              <a:ext cx="1819152" cy="1853505"/>
            </a:xfrm>
            <a:custGeom>
              <a:avLst/>
              <a:gdLst/>
              <a:ahLst/>
              <a:cxnLst/>
              <a:rect r="r" b="b" t="t" l="l"/>
              <a:pathLst>
                <a:path h="1853505" w="1819152">
                  <a:moveTo>
                    <a:pt x="0" y="0"/>
                  </a:moveTo>
                  <a:lnTo>
                    <a:pt x="1819152" y="0"/>
                  </a:lnTo>
                  <a:lnTo>
                    <a:pt x="1819152" y="1853505"/>
                  </a:lnTo>
                  <a:lnTo>
                    <a:pt x="0" y="1853505"/>
                  </a:lnTo>
                  <a:close/>
                </a:path>
              </a:pathLst>
            </a:custGeom>
            <a:solidFill>
              <a:srgbClr val="99D4ED"/>
            </a:solidFill>
            <a:ln cap="sq">
              <a:noFill/>
              <a:prstDash val="solid"/>
              <a:miter/>
            </a:ln>
          </p:spPr>
        </p:sp>
        <p:sp>
          <p:nvSpPr>
            <p:cNvPr name="TextBox 4" id="4"/>
            <p:cNvSpPr txBox="true"/>
            <p:nvPr/>
          </p:nvSpPr>
          <p:spPr>
            <a:xfrm>
              <a:off x="0" y="-19050"/>
              <a:ext cx="1819152" cy="1872555"/>
            </a:xfrm>
            <a:prstGeom prst="rect">
              <a:avLst/>
            </a:prstGeom>
          </p:spPr>
          <p:txBody>
            <a:bodyPr anchor="ctr" rtlCol="false" tIns="50800" lIns="50800" bIns="50800" rIns="50800"/>
            <a:lstStyle/>
            <a:p>
              <a:pPr algn="ctr" marL="0" indent="0" lvl="0">
                <a:lnSpc>
                  <a:spcPts val="2639"/>
                </a:lnSpc>
                <a:spcBef>
                  <a:spcPct val="0"/>
                </a:spcBef>
              </a:pPr>
            </a:p>
          </p:txBody>
        </p:sp>
      </p:grpSp>
      <p:grpSp>
        <p:nvGrpSpPr>
          <p:cNvPr name="Group 5" id="5"/>
          <p:cNvGrpSpPr/>
          <p:nvPr/>
        </p:nvGrpSpPr>
        <p:grpSpPr>
          <a:xfrm rot="0">
            <a:off x="0" y="7037529"/>
            <a:ext cx="6907094" cy="3249471"/>
            <a:chOff x="0" y="0"/>
            <a:chExt cx="1819152" cy="855828"/>
          </a:xfrm>
        </p:grpSpPr>
        <p:sp>
          <p:nvSpPr>
            <p:cNvPr name="Freeform 6" id="6"/>
            <p:cNvSpPr/>
            <p:nvPr/>
          </p:nvSpPr>
          <p:spPr>
            <a:xfrm flipH="false" flipV="false" rot="0">
              <a:off x="0" y="0"/>
              <a:ext cx="1819152" cy="855828"/>
            </a:xfrm>
            <a:custGeom>
              <a:avLst/>
              <a:gdLst/>
              <a:ahLst/>
              <a:cxnLst/>
              <a:rect r="r" b="b" t="t" l="l"/>
              <a:pathLst>
                <a:path h="855828" w="1819152">
                  <a:moveTo>
                    <a:pt x="0" y="0"/>
                  </a:moveTo>
                  <a:lnTo>
                    <a:pt x="1819152" y="0"/>
                  </a:lnTo>
                  <a:lnTo>
                    <a:pt x="1819152" y="855828"/>
                  </a:lnTo>
                  <a:lnTo>
                    <a:pt x="0" y="855828"/>
                  </a:lnTo>
                  <a:close/>
                </a:path>
              </a:pathLst>
            </a:custGeom>
            <a:solidFill>
              <a:srgbClr val="F1B756"/>
            </a:solidFill>
            <a:ln cap="sq">
              <a:noFill/>
              <a:prstDash val="solid"/>
              <a:miter/>
            </a:ln>
          </p:spPr>
        </p:sp>
        <p:sp>
          <p:nvSpPr>
            <p:cNvPr name="TextBox 7" id="7"/>
            <p:cNvSpPr txBox="true"/>
            <p:nvPr/>
          </p:nvSpPr>
          <p:spPr>
            <a:xfrm>
              <a:off x="0" y="-19050"/>
              <a:ext cx="1819152" cy="874878"/>
            </a:xfrm>
            <a:prstGeom prst="rect">
              <a:avLst/>
            </a:prstGeom>
          </p:spPr>
          <p:txBody>
            <a:bodyPr anchor="ctr" rtlCol="false" tIns="50800" lIns="50800" bIns="50800" rIns="50800"/>
            <a:lstStyle/>
            <a:p>
              <a:pPr algn="ctr" marL="0" indent="0" lvl="0">
                <a:lnSpc>
                  <a:spcPts val="2639"/>
                </a:lnSpc>
                <a:spcBef>
                  <a:spcPct val="0"/>
                </a:spcBef>
              </a:pPr>
            </a:p>
          </p:txBody>
        </p:sp>
      </p:grpSp>
      <p:grpSp>
        <p:nvGrpSpPr>
          <p:cNvPr name="Group 8" id="8"/>
          <p:cNvGrpSpPr/>
          <p:nvPr/>
        </p:nvGrpSpPr>
        <p:grpSpPr>
          <a:xfrm rot="0">
            <a:off x="7498827" y="2253801"/>
            <a:ext cx="9760473" cy="7004499"/>
            <a:chOff x="0" y="0"/>
            <a:chExt cx="2570660" cy="1844806"/>
          </a:xfrm>
        </p:grpSpPr>
        <p:sp>
          <p:nvSpPr>
            <p:cNvPr name="Freeform 9" id="9"/>
            <p:cNvSpPr/>
            <p:nvPr/>
          </p:nvSpPr>
          <p:spPr>
            <a:xfrm flipH="false" flipV="false" rot="0">
              <a:off x="0" y="0"/>
              <a:ext cx="2570660" cy="1844806"/>
            </a:xfrm>
            <a:custGeom>
              <a:avLst/>
              <a:gdLst/>
              <a:ahLst/>
              <a:cxnLst/>
              <a:rect r="r" b="b" t="t" l="l"/>
              <a:pathLst>
                <a:path h="1844806" w="2570660">
                  <a:moveTo>
                    <a:pt x="0" y="0"/>
                  </a:moveTo>
                  <a:lnTo>
                    <a:pt x="2570660" y="0"/>
                  </a:lnTo>
                  <a:lnTo>
                    <a:pt x="2570660" y="1844806"/>
                  </a:lnTo>
                  <a:lnTo>
                    <a:pt x="0" y="1844806"/>
                  </a:lnTo>
                  <a:close/>
                </a:path>
              </a:pathLst>
            </a:custGeom>
            <a:solidFill>
              <a:srgbClr val="FEF4E9"/>
            </a:solidFill>
          </p:spPr>
        </p:sp>
        <p:sp>
          <p:nvSpPr>
            <p:cNvPr name="TextBox 10" id="10"/>
            <p:cNvSpPr txBox="true"/>
            <p:nvPr/>
          </p:nvSpPr>
          <p:spPr>
            <a:xfrm>
              <a:off x="0" y="-19050"/>
              <a:ext cx="2570660" cy="1863856"/>
            </a:xfrm>
            <a:prstGeom prst="rect">
              <a:avLst/>
            </a:prstGeom>
          </p:spPr>
          <p:txBody>
            <a:bodyPr anchor="ctr" rtlCol="false" tIns="50800" lIns="50800" bIns="50800" rIns="50800"/>
            <a:lstStyle/>
            <a:p>
              <a:pPr algn="ctr">
                <a:lnSpc>
                  <a:spcPts val="2639"/>
                </a:lnSpc>
              </a:pPr>
            </a:p>
          </p:txBody>
        </p:sp>
      </p:grpSp>
      <p:grpSp>
        <p:nvGrpSpPr>
          <p:cNvPr name="Group 11" id="11"/>
          <p:cNvGrpSpPr/>
          <p:nvPr/>
        </p:nvGrpSpPr>
        <p:grpSpPr>
          <a:xfrm rot="0">
            <a:off x="7498827" y="1028700"/>
            <a:ext cx="9760473" cy="1225101"/>
            <a:chOff x="0" y="0"/>
            <a:chExt cx="2570660" cy="322660"/>
          </a:xfrm>
        </p:grpSpPr>
        <p:sp>
          <p:nvSpPr>
            <p:cNvPr name="Freeform 12" id="12"/>
            <p:cNvSpPr/>
            <p:nvPr/>
          </p:nvSpPr>
          <p:spPr>
            <a:xfrm flipH="false" flipV="false" rot="0">
              <a:off x="0" y="0"/>
              <a:ext cx="2570660" cy="322660"/>
            </a:xfrm>
            <a:custGeom>
              <a:avLst/>
              <a:gdLst/>
              <a:ahLst/>
              <a:cxnLst/>
              <a:rect r="r" b="b" t="t" l="l"/>
              <a:pathLst>
                <a:path h="322660" w="2570660">
                  <a:moveTo>
                    <a:pt x="0" y="0"/>
                  </a:moveTo>
                  <a:lnTo>
                    <a:pt x="2570660" y="0"/>
                  </a:lnTo>
                  <a:lnTo>
                    <a:pt x="2570660" y="322660"/>
                  </a:lnTo>
                  <a:lnTo>
                    <a:pt x="0" y="322660"/>
                  </a:lnTo>
                  <a:close/>
                </a:path>
              </a:pathLst>
            </a:custGeom>
            <a:solidFill>
              <a:srgbClr val="F9B062"/>
            </a:solidFill>
          </p:spPr>
        </p:sp>
        <p:sp>
          <p:nvSpPr>
            <p:cNvPr name="TextBox 13" id="13"/>
            <p:cNvSpPr txBox="true"/>
            <p:nvPr/>
          </p:nvSpPr>
          <p:spPr>
            <a:xfrm>
              <a:off x="0" y="-19050"/>
              <a:ext cx="2570660" cy="341710"/>
            </a:xfrm>
            <a:prstGeom prst="rect">
              <a:avLst/>
            </a:prstGeom>
          </p:spPr>
          <p:txBody>
            <a:bodyPr anchor="ctr" rtlCol="false" tIns="50800" lIns="50800" bIns="50800" rIns="50800"/>
            <a:lstStyle/>
            <a:p>
              <a:pPr algn="ctr">
                <a:lnSpc>
                  <a:spcPts val="2639"/>
                </a:lnSpc>
              </a:pPr>
            </a:p>
          </p:txBody>
        </p:sp>
      </p:grpSp>
      <p:sp>
        <p:nvSpPr>
          <p:cNvPr name="Freeform 14" id="14"/>
          <p:cNvSpPr/>
          <p:nvPr/>
        </p:nvSpPr>
        <p:spPr>
          <a:xfrm flipH="false" flipV="false" rot="0">
            <a:off x="812404" y="6604864"/>
            <a:ext cx="5375381" cy="3682136"/>
          </a:xfrm>
          <a:custGeom>
            <a:avLst/>
            <a:gdLst/>
            <a:ahLst/>
            <a:cxnLst/>
            <a:rect r="r" b="b" t="t" l="l"/>
            <a:pathLst>
              <a:path h="3682136" w="5375381">
                <a:moveTo>
                  <a:pt x="0" y="0"/>
                </a:moveTo>
                <a:lnTo>
                  <a:pt x="5375381" y="0"/>
                </a:lnTo>
                <a:lnTo>
                  <a:pt x="5375381" y="3682136"/>
                </a:lnTo>
                <a:lnTo>
                  <a:pt x="0" y="3682136"/>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15" id="15"/>
          <p:cNvSpPr txBox="true"/>
          <p:nvPr/>
        </p:nvSpPr>
        <p:spPr>
          <a:xfrm rot="0">
            <a:off x="1028700" y="1076325"/>
            <a:ext cx="4942789" cy="866775"/>
          </a:xfrm>
          <a:prstGeom prst="rect">
            <a:avLst/>
          </a:prstGeom>
        </p:spPr>
        <p:txBody>
          <a:bodyPr anchor="t" rtlCol="false" tIns="0" lIns="0" bIns="0" rIns="0">
            <a:spAutoFit/>
          </a:bodyPr>
          <a:lstStyle/>
          <a:p>
            <a:pPr algn="l" marL="0" indent="0" lvl="0">
              <a:lnSpc>
                <a:spcPts val="6600"/>
              </a:lnSpc>
              <a:spcBef>
                <a:spcPct val="0"/>
              </a:spcBef>
            </a:pPr>
            <a:r>
              <a:rPr lang="en-US" b="true" sz="6000">
                <a:solidFill>
                  <a:srgbClr val="004A69"/>
                </a:solidFill>
                <a:latin typeface="Trebuchet MS Bold"/>
                <a:ea typeface="Trebuchet MS Bold"/>
                <a:cs typeface="Trebuchet MS Bold"/>
                <a:sym typeface="Trebuchet MS Bold"/>
              </a:rPr>
              <a:t>Services</a:t>
            </a:r>
          </a:p>
        </p:txBody>
      </p:sp>
      <p:sp>
        <p:nvSpPr>
          <p:cNvPr name="TextBox 16" id="16"/>
          <p:cNvSpPr txBox="true"/>
          <p:nvPr/>
        </p:nvSpPr>
        <p:spPr>
          <a:xfrm rot="0">
            <a:off x="1028700" y="3274519"/>
            <a:ext cx="4849694" cy="2734310"/>
          </a:xfrm>
          <a:prstGeom prst="rect">
            <a:avLst/>
          </a:prstGeom>
        </p:spPr>
        <p:txBody>
          <a:bodyPr anchor="t" rtlCol="false" tIns="0" lIns="0" bIns="0" rIns="0">
            <a:spAutoFit/>
          </a:bodyPr>
          <a:lstStyle/>
          <a:p>
            <a:pPr algn="l" marL="0" indent="0" lvl="0">
              <a:lnSpc>
                <a:spcPts val="3640"/>
              </a:lnSpc>
              <a:spcBef>
                <a:spcPct val="0"/>
              </a:spcBef>
            </a:pPr>
            <a:r>
              <a:rPr lang="en-US" sz="2600">
                <a:solidFill>
                  <a:srgbClr val="004A69"/>
                </a:solidFill>
                <a:latin typeface="Trebuchet MS"/>
                <a:ea typeface="Trebuchet MS"/>
                <a:cs typeface="Trebuchet MS"/>
                <a:sym typeface="Trebuchet MS"/>
              </a:rPr>
              <a:t>Through these policies, we want to understand young people’s views on the future of the public services, housing and support available and accessible to young people in Scotland.</a:t>
            </a:r>
          </a:p>
        </p:txBody>
      </p:sp>
      <p:sp>
        <p:nvSpPr>
          <p:cNvPr name="TextBox 17" id="17"/>
          <p:cNvSpPr txBox="true"/>
          <p:nvPr/>
        </p:nvSpPr>
        <p:spPr>
          <a:xfrm rot="0">
            <a:off x="7865146" y="1288919"/>
            <a:ext cx="9027835" cy="815340"/>
          </a:xfrm>
          <a:prstGeom prst="rect">
            <a:avLst/>
          </a:prstGeom>
        </p:spPr>
        <p:txBody>
          <a:bodyPr anchor="t" rtlCol="false" tIns="0" lIns="0" bIns="0" rIns="0">
            <a:spAutoFit/>
          </a:bodyPr>
          <a:lstStyle/>
          <a:p>
            <a:pPr algn="l" marL="0" indent="0" lvl="0">
              <a:lnSpc>
                <a:spcPts val="6269"/>
              </a:lnSpc>
              <a:spcBef>
                <a:spcPct val="0"/>
              </a:spcBef>
            </a:pPr>
            <a:r>
              <a:rPr lang="en-US" b="true" sz="5699">
                <a:solidFill>
                  <a:srgbClr val="000000"/>
                </a:solidFill>
                <a:latin typeface="Trebuchet MS Bold"/>
                <a:ea typeface="Trebuchet MS Bold"/>
                <a:cs typeface="Trebuchet MS Bold"/>
                <a:sym typeface="Trebuchet MS Bold"/>
              </a:rPr>
              <a:t>Policy #1</a:t>
            </a:r>
          </a:p>
        </p:txBody>
      </p:sp>
      <p:sp>
        <p:nvSpPr>
          <p:cNvPr name="TextBox 18" id="18"/>
          <p:cNvSpPr txBox="true"/>
          <p:nvPr/>
        </p:nvSpPr>
        <p:spPr>
          <a:xfrm rot="0">
            <a:off x="7865146" y="4663851"/>
            <a:ext cx="9027835" cy="2098675"/>
          </a:xfrm>
          <a:prstGeom prst="rect">
            <a:avLst/>
          </a:prstGeom>
        </p:spPr>
        <p:txBody>
          <a:bodyPr anchor="t" rtlCol="false" tIns="0" lIns="0" bIns="0" rIns="0">
            <a:spAutoFit/>
          </a:bodyPr>
          <a:lstStyle/>
          <a:p>
            <a:pPr algn="l" marL="0" indent="0" lvl="0">
              <a:lnSpc>
                <a:spcPts val="5599"/>
              </a:lnSpc>
              <a:spcBef>
                <a:spcPct val="0"/>
              </a:spcBef>
            </a:pPr>
            <a:r>
              <a:rPr lang="en-US" sz="3999">
                <a:solidFill>
                  <a:srgbClr val="004A69"/>
                </a:solidFill>
                <a:latin typeface="Trebuchet MS"/>
                <a:ea typeface="Trebuchet MS"/>
                <a:cs typeface="Trebuchet MS"/>
                <a:sym typeface="Trebuchet MS"/>
              </a:rPr>
              <a:t>The NHS should be protected from privatisation and remain free at the point of need.</a:t>
            </a:r>
          </a:p>
        </p:txBody>
      </p:sp>
    </p:spTree>
  </p:cSld>
  <p:clrMapOvr>
    <a:masterClrMapping/>
  </p:clrMapOvr>
</p:sld>
</file>

<file path=ppt/slides/slide17.xml><?xml version="1.0" encoding="utf-8"?>
<p:sld xmlns:p="http://schemas.openxmlformats.org/presentationml/2006/main" xmlns:a="http://schemas.openxmlformats.org/drawingml/2006/main" xmlns:r="http://schemas.openxmlformats.org/officeDocument/2006/relationships">
  <p:cSld>
    <p:bg>
      <p:bgPr>
        <a:solidFill>
          <a:srgbClr val="E6F4FA"/>
        </a:solidFill>
      </p:bgPr>
    </p:bg>
    <p:spTree>
      <p:nvGrpSpPr>
        <p:cNvPr id="1" name=""/>
        <p:cNvGrpSpPr/>
        <p:nvPr/>
      </p:nvGrpSpPr>
      <p:grpSpPr>
        <a:xfrm>
          <a:off x="0" y="0"/>
          <a:ext cx="0" cy="0"/>
          <a:chOff x="0" y="0"/>
          <a:chExt cx="0" cy="0"/>
        </a:xfrm>
      </p:grpSpPr>
      <p:grpSp>
        <p:nvGrpSpPr>
          <p:cNvPr name="Group 2" id="2"/>
          <p:cNvGrpSpPr/>
          <p:nvPr/>
        </p:nvGrpSpPr>
        <p:grpSpPr>
          <a:xfrm rot="0">
            <a:off x="0" y="0"/>
            <a:ext cx="6907094" cy="7037529"/>
            <a:chOff x="0" y="0"/>
            <a:chExt cx="1819152" cy="1853505"/>
          </a:xfrm>
        </p:grpSpPr>
        <p:sp>
          <p:nvSpPr>
            <p:cNvPr name="Freeform 3" id="3"/>
            <p:cNvSpPr/>
            <p:nvPr/>
          </p:nvSpPr>
          <p:spPr>
            <a:xfrm flipH="false" flipV="false" rot="0">
              <a:off x="0" y="0"/>
              <a:ext cx="1819152" cy="1853505"/>
            </a:xfrm>
            <a:custGeom>
              <a:avLst/>
              <a:gdLst/>
              <a:ahLst/>
              <a:cxnLst/>
              <a:rect r="r" b="b" t="t" l="l"/>
              <a:pathLst>
                <a:path h="1853505" w="1819152">
                  <a:moveTo>
                    <a:pt x="0" y="0"/>
                  </a:moveTo>
                  <a:lnTo>
                    <a:pt x="1819152" y="0"/>
                  </a:lnTo>
                  <a:lnTo>
                    <a:pt x="1819152" y="1853505"/>
                  </a:lnTo>
                  <a:lnTo>
                    <a:pt x="0" y="1853505"/>
                  </a:lnTo>
                  <a:close/>
                </a:path>
              </a:pathLst>
            </a:custGeom>
            <a:solidFill>
              <a:srgbClr val="99D4ED"/>
            </a:solidFill>
            <a:ln cap="sq">
              <a:noFill/>
              <a:prstDash val="solid"/>
              <a:miter/>
            </a:ln>
          </p:spPr>
        </p:sp>
        <p:sp>
          <p:nvSpPr>
            <p:cNvPr name="TextBox 4" id="4"/>
            <p:cNvSpPr txBox="true"/>
            <p:nvPr/>
          </p:nvSpPr>
          <p:spPr>
            <a:xfrm>
              <a:off x="0" y="-19050"/>
              <a:ext cx="1819152" cy="1872555"/>
            </a:xfrm>
            <a:prstGeom prst="rect">
              <a:avLst/>
            </a:prstGeom>
          </p:spPr>
          <p:txBody>
            <a:bodyPr anchor="ctr" rtlCol="false" tIns="50800" lIns="50800" bIns="50800" rIns="50800"/>
            <a:lstStyle/>
            <a:p>
              <a:pPr algn="ctr" marL="0" indent="0" lvl="0">
                <a:lnSpc>
                  <a:spcPts val="2639"/>
                </a:lnSpc>
                <a:spcBef>
                  <a:spcPct val="0"/>
                </a:spcBef>
              </a:pPr>
            </a:p>
          </p:txBody>
        </p:sp>
      </p:grpSp>
      <p:grpSp>
        <p:nvGrpSpPr>
          <p:cNvPr name="Group 5" id="5"/>
          <p:cNvGrpSpPr/>
          <p:nvPr/>
        </p:nvGrpSpPr>
        <p:grpSpPr>
          <a:xfrm rot="0">
            <a:off x="0" y="7037529"/>
            <a:ext cx="6907094" cy="3249471"/>
            <a:chOff x="0" y="0"/>
            <a:chExt cx="1819152" cy="855828"/>
          </a:xfrm>
        </p:grpSpPr>
        <p:sp>
          <p:nvSpPr>
            <p:cNvPr name="Freeform 6" id="6"/>
            <p:cNvSpPr/>
            <p:nvPr/>
          </p:nvSpPr>
          <p:spPr>
            <a:xfrm flipH="false" flipV="false" rot="0">
              <a:off x="0" y="0"/>
              <a:ext cx="1819152" cy="855828"/>
            </a:xfrm>
            <a:custGeom>
              <a:avLst/>
              <a:gdLst/>
              <a:ahLst/>
              <a:cxnLst/>
              <a:rect r="r" b="b" t="t" l="l"/>
              <a:pathLst>
                <a:path h="855828" w="1819152">
                  <a:moveTo>
                    <a:pt x="0" y="0"/>
                  </a:moveTo>
                  <a:lnTo>
                    <a:pt x="1819152" y="0"/>
                  </a:lnTo>
                  <a:lnTo>
                    <a:pt x="1819152" y="855828"/>
                  </a:lnTo>
                  <a:lnTo>
                    <a:pt x="0" y="855828"/>
                  </a:lnTo>
                  <a:close/>
                </a:path>
              </a:pathLst>
            </a:custGeom>
            <a:solidFill>
              <a:srgbClr val="F1B756"/>
            </a:solidFill>
            <a:ln cap="sq">
              <a:noFill/>
              <a:prstDash val="solid"/>
              <a:miter/>
            </a:ln>
          </p:spPr>
        </p:sp>
        <p:sp>
          <p:nvSpPr>
            <p:cNvPr name="TextBox 7" id="7"/>
            <p:cNvSpPr txBox="true"/>
            <p:nvPr/>
          </p:nvSpPr>
          <p:spPr>
            <a:xfrm>
              <a:off x="0" y="-19050"/>
              <a:ext cx="1819152" cy="874878"/>
            </a:xfrm>
            <a:prstGeom prst="rect">
              <a:avLst/>
            </a:prstGeom>
          </p:spPr>
          <p:txBody>
            <a:bodyPr anchor="ctr" rtlCol="false" tIns="50800" lIns="50800" bIns="50800" rIns="50800"/>
            <a:lstStyle/>
            <a:p>
              <a:pPr algn="ctr" marL="0" indent="0" lvl="0">
                <a:lnSpc>
                  <a:spcPts val="2639"/>
                </a:lnSpc>
                <a:spcBef>
                  <a:spcPct val="0"/>
                </a:spcBef>
              </a:pPr>
            </a:p>
          </p:txBody>
        </p:sp>
      </p:grpSp>
      <p:grpSp>
        <p:nvGrpSpPr>
          <p:cNvPr name="Group 8" id="8"/>
          <p:cNvGrpSpPr/>
          <p:nvPr/>
        </p:nvGrpSpPr>
        <p:grpSpPr>
          <a:xfrm rot="0">
            <a:off x="7498827" y="2253801"/>
            <a:ext cx="9760473" cy="7004499"/>
            <a:chOff x="0" y="0"/>
            <a:chExt cx="2570660" cy="1844806"/>
          </a:xfrm>
        </p:grpSpPr>
        <p:sp>
          <p:nvSpPr>
            <p:cNvPr name="Freeform 9" id="9"/>
            <p:cNvSpPr/>
            <p:nvPr/>
          </p:nvSpPr>
          <p:spPr>
            <a:xfrm flipH="false" flipV="false" rot="0">
              <a:off x="0" y="0"/>
              <a:ext cx="2570660" cy="1844806"/>
            </a:xfrm>
            <a:custGeom>
              <a:avLst/>
              <a:gdLst/>
              <a:ahLst/>
              <a:cxnLst/>
              <a:rect r="r" b="b" t="t" l="l"/>
              <a:pathLst>
                <a:path h="1844806" w="2570660">
                  <a:moveTo>
                    <a:pt x="0" y="0"/>
                  </a:moveTo>
                  <a:lnTo>
                    <a:pt x="2570660" y="0"/>
                  </a:lnTo>
                  <a:lnTo>
                    <a:pt x="2570660" y="1844806"/>
                  </a:lnTo>
                  <a:lnTo>
                    <a:pt x="0" y="1844806"/>
                  </a:lnTo>
                  <a:close/>
                </a:path>
              </a:pathLst>
            </a:custGeom>
            <a:solidFill>
              <a:srgbClr val="FEF4E9"/>
            </a:solidFill>
          </p:spPr>
        </p:sp>
        <p:sp>
          <p:nvSpPr>
            <p:cNvPr name="TextBox 10" id="10"/>
            <p:cNvSpPr txBox="true"/>
            <p:nvPr/>
          </p:nvSpPr>
          <p:spPr>
            <a:xfrm>
              <a:off x="0" y="-19050"/>
              <a:ext cx="2570660" cy="1863856"/>
            </a:xfrm>
            <a:prstGeom prst="rect">
              <a:avLst/>
            </a:prstGeom>
          </p:spPr>
          <p:txBody>
            <a:bodyPr anchor="ctr" rtlCol="false" tIns="50800" lIns="50800" bIns="50800" rIns="50800"/>
            <a:lstStyle/>
            <a:p>
              <a:pPr algn="ctr">
                <a:lnSpc>
                  <a:spcPts val="2639"/>
                </a:lnSpc>
              </a:pPr>
            </a:p>
          </p:txBody>
        </p:sp>
      </p:grpSp>
      <p:grpSp>
        <p:nvGrpSpPr>
          <p:cNvPr name="Group 11" id="11"/>
          <p:cNvGrpSpPr/>
          <p:nvPr/>
        </p:nvGrpSpPr>
        <p:grpSpPr>
          <a:xfrm rot="0">
            <a:off x="7498827" y="1028700"/>
            <a:ext cx="9760473" cy="1225101"/>
            <a:chOff x="0" y="0"/>
            <a:chExt cx="2570660" cy="322660"/>
          </a:xfrm>
        </p:grpSpPr>
        <p:sp>
          <p:nvSpPr>
            <p:cNvPr name="Freeform 12" id="12"/>
            <p:cNvSpPr/>
            <p:nvPr/>
          </p:nvSpPr>
          <p:spPr>
            <a:xfrm flipH="false" flipV="false" rot="0">
              <a:off x="0" y="0"/>
              <a:ext cx="2570660" cy="322660"/>
            </a:xfrm>
            <a:custGeom>
              <a:avLst/>
              <a:gdLst/>
              <a:ahLst/>
              <a:cxnLst/>
              <a:rect r="r" b="b" t="t" l="l"/>
              <a:pathLst>
                <a:path h="322660" w="2570660">
                  <a:moveTo>
                    <a:pt x="0" y="0"/>
                  </a:moveTo>
                  <a:lnTo>
                    <a:pt x="2570660" y="0"/>
                  </a:lnTo>
                  <a:lnTo>
                    <a:pt x="2570660" y="322660"/>
                  </a:lnTo>
                  <a:lnTo>
                    <a:pt x="0" y="322660"/>
                  </a:lnTo>
                  <a:close/>
                </a:path>
              </a:pathLst>
            </a:custGeom>
            <a:solidFill>
              <a:srgbClr val="F9B062"/>
            </a:solidFill>
          </p:spPr>
        </p:sp>
        <p:sp>
          <p:nvSpPr>
            <p:cNvPr name="TextBox 13" id="13"/>
            <p:cNvSpPr txBox="true"/>
            <p:nvPr/>
          </p:nvSpPr>
          <p:spPr>
            <a:xfrm>
              <a:off x="0" y="-19050"/>
              <a:ext cx="2570660" cy="341710"/>
            </a:xfrm>
            <a:prstGeom prst="rect">
              <a:avLst/>
            </a:prstGeom>
          </p:spPr>
          <p:txBody>
            <a:bodyPr anchor="ctr" rtlCol="false" tIns="50800" lIns="50800" bIns="50800" rIns="50800"/>
            <a:lstStyle/>
            <a:p>
              <a:pPr algn="ctr">
                <a:lnSpc>
                  <a:spcPts val="2639"/>
                </a:lnSpc>
              </a:pPr>
            </a:p>
          </p:txBody>
        </p:sp>
      </p:grpSp>
      <p:sp>
        <p:nvSpPr>
          <p:cNvPr name="Freeform 14" id="14"/>
          <p:cNvSpPr/>
          <p:nvPr/>
        </p:nvSpPr>
        <p:spPr>
          <a:xfrm flipH="false" flipV="false" rot="0">
            <a:off x="812404" y="6604864"/>
            <a:ext cx="5375381" cy="3682136"/>
          </a:xfrm>
          <a:custGeom>
            <a:avLst/>
            <a:gdLst/>
            <a:ahLst/>
            <a:cxnLst/>
            <a:rect r="r" b="b" t="t" l="l"/>
            <a:pathLst>
              <a:path h="3682136" w="5375381">
                <a:moveTo>
                  <a:pt x="0" y="0"/>
                </a:moveTo>
                <a:lnTo>
                  <a:pt x="5375381" y="0"/>
                </a:lnTo>
                <a:lnTo>
                  <a:pt x="5375381" y="3682136"/>
                </a:lnTo>
                <a:lnTo>
                  <a:pt x="0" y="3682136"/>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15" id="15"/>
          <p:cNvSpPr txBox="true"/>
          <p:nvPr/>
        </p:nvSpPr>
        <p:spPr>
          <a:xfrm rot="0">
            <a:off x="1028700" y="1076325"/>
            <a:ext cx="4942789" cy="866775"/>
          </a:xfrm>
          <a:prstGeom prst="rect">
            <a:avLst/>
          </a:prstGeom>
        </p:spPr>
        <p:txBody>
          <a:bodyPr anchor="t" rtlCol="false" tIns="0" lIns="0" bIns="0" rIns="0">
            <a:spAutoFit/>
          </a:bodyPr>
          <a:lstStyle/>
          <a:p>
            <a:pPr algn="l" marL="0" indent="0" lvl="0">
              <a:lnSpc>
                <a:spcPts val="6600"/>
              </a:lnSpc>
              <a:spcBef>
                <a:spcPct val="0"/>
              </a:spcBef>
            </a:pPr>
            <a:r>
              <a:rPr lang="en-US" b="true" sz="6000">
                <a:solidFill>
                  <a:srgbClr val="004A69"/>
                </a:solidFill>
                <a:latin typeface="Trebuchet MS Bold"/>
                <a:ea typeface="Trebuchet MS Bold"/>
                <a:cs typeface="Trebuchet MS Bold"/>
                <a:sym typeface="Trebuchet MS Bold"/>
              </a:rPr>
              <a:t>Services</a:t>
            </a:r>
          </a:p>
        </p:txBody>
      </p:sp>
      <p:sp>
        <p:nvSpPr>
          <p:cNvPr name="TextBox 16" id="16"/>
          <p:cNvSpPr txBox="true"/>
          <p:nvPr/>
        </p:nvSpPr>
        <p:spPr>
          <a:xfrm rot="0">
            <a:off x="1028700" y="3274519"/>
            <a:ext cx="4849694" cy="2734310"/>
          </a:xfrm>
          <a:prstGeom prst="rect">
            <a:avLst/>
          </a:prstGeom>
        </p:spPr>
        <p:txBody>
          <a:bodyPr anchor="t" rtlCol="false" tIns="0" lIns="0" bIns="0" rIns="0">
            <a:spAutoFit/>
          </a:bodyPr>
          <a:lstStyle/>
          <a:p>
            <a:pPr algn="l" marL="0" indent="0" lvl="0">
              <a:lnSpc>
                <a:spcPts val="3640"/>
              </a:lnSpc>
              <a:spcBef>
                <a:spcPct val="0"/>
              </a:spcBef>
            </a:pPr>
            <a:r>
              <a:rPr lang="en-US" sz="2600">
                <a:solidFill>
                  <a:srgbClr val="004A69"/>
                </a:solidFill>
                <a:latin typeface="Trebuchet MS"/>
                <a:ea typeface="Trebuchet MS"/>
                <a:cs typeface="Trebuchet MS"/>
                <a:sym typeface="Trebuchet MS"/>
              </a:rPr>
              <a:t>Through these policies, we want to understand young people’s views on the future of the public services, housing and support available and accessible to young people in Scotland.</a:t>
            </a:r>
          </a:p>
        </p:txBody>
      </p:sp>
      <p:sp>
        <p:nvSpPr>
          <p:cNvPr name="TextBox 17" id="17"/>
          <p:cNvSpPr txBox="true"/>
          <p:nvPr/>
        </p:nvSpPr>
        <p:spPr>
          <a:xfrm rot="0">
            <a:off x="7865146" y="1288919"/>
            <a:ext cx="9027835" cy="815340"/>
          </a:xfrm>
          <a:prstGeom prst="rect">
            <a:avLst/>
          </a:prstGeom>
        </p:spPr>
        <p:txBody>
          <a:bodyPr anchor="t" rtlCol="false" tIns="0" lIns="0" bIns="0" rIns="0">
            <a:spAutoFit/>
          </a:bodyPr>
          <a:lstStyle/>
          <a:p>
            <a:pPr algn="l" marL="0" indent="0" lvl="0">
              <a:lnSpc>
                <a:spcPts val="6269"/>
              </a:lnSpc>
              <a:spcBef>
                <a:spcPct val="0"/>
              </a:spcBef>
            </a:pPr>
            <a:r>
              <a:rPr lang="en-US" b="true" sz="5699">
                <a:solidFill>
                  <a:srgbClr val="000000"/>
                </a:solidFill>
                <a:latin typeface="Trebuchet MS Bold"/>
                <a:ea typeface="Trebuchet MS Bold"/>
                <a:cs typeface="Trebuchet MS Bold"/>
                <a:sym typeface="Trebuchet MS Bold"/>
              </a:rPr>
              <a:t>Policy #2</a:t>
            </a:r>
          </a:p>
        </p:txBody>
      </p:sp>
      <p:sp>
        <p:nvSpPr>
          <p:cNvPr name="TextBox 18" id="18"/>
          <p:cNvSpPr txBox="true"/>
          <p:nvPr/>
        </p:nvSpPr>
        <p:spPr>
          <a:xfrm rot="0">
            <a:off x="7865146" y="3959001"/>
            <a:ext cx="9027835" cy="3508375"/>
          </a:xfrm>
          <a:prstGeom prst="rect">
            <a:avLst/>
          </a:prstGeom>
        </p:spPr>
        <p:txBody>
          <a:bodyPr anchor="t" rtlCol="false" tIns="0" lIns="0" bIns="0" rIns="0">
            <a:spAutoFit/>
          </a:bodyPr>
          <a:lstStyle/>
          <a:p>
            <a:pPr algn="l" marL="0" indent="0" lvl="0">
              <a:lnSpc>
                <a:spcPts val="5599"/>
              </a:lnSpc>
              <a:spcBef>
                <a:spcPct val="0"/>
              </a:spcBef>
            </a:pPr>
            <a:r>
              <a:rPr lang="en-US" sz="3999">
                <a:solidFill>
                  <a:srgbClr val="004A69"/>
                </a:solidFill>
                <a:latin typeface="Trebuchet MS"/>
                <a:ea typeface="Trebuchet MS"/>
                <a:cs typeface="Trebuchet MS"/>
                <a:sym typeface="Trebuchet MS"/>
              </a:rPr>
              <a:t>Prevention and early-intervention approaches, including education and community based mental health services, should be invested in to support young people’s mental health.</a:t>
            </a:r>
          </a:p>
        </p:txBody>
      </p:sp>
    </p:spTree>
  </p:cSld>
  <p:clrMapOvr>
    <a:masterClrMapping/>
  </p:clrMapOvr>
</p:sld>
</file>

<file path=ppt/slides/slide18.xml><?xml version="1.0" encoding="utf-8"?>
<p:sld xmlns:p="http://schemas.openxmlformats.org/presentationml/2006/main" xmlns:a="http://schemas.openxmlformats.org/drawingml/2006/main" xmlns:r="http://schemas.openxmlformats.org/officeDocument/2006/relationships">
  <p:cSld>
    <p:bg>
      <p:bgPr>
        <a:solidFill>
          <a:srgbClr val="E6F4FA"/>
        </a:solidFill>
      </p:bgPr>
    </p:bg>
    <p:spTree>
      <p:nvGrpSpPr>
        <p:cNvPr id="1" name=""/>
        <p:cNvGrpSpPr/>
        <p:nvPr/>
      </p:nvGrpSpPr>
      <p:grpSpPr>
        <a:xfrm>
          <a:off x="0" y="0"/>
          <a:ext cx="0" cy="0"/>
          <a:chOff x="0" y="0"/>
          <a:chExt cx="0" cy="0"/>
        </a:xfrm>
      </p:grpSpPr>
      <p:grpSp>
        <p:nvGrpSpPr>
          <p:cNvPr name="Group 2" id="2"/>
          <p:cNvGrpSpPr/>
          <p:nvPr/>
        </p:nvGrpSpPr>
        <p:grpSpPr>
          <a:xfrm rot="0">
            <a:off x="0" y="0"/>
            <a:ext cx="6907094" cy="7037529"/>
            <a:chOff x="0" y="0"/>
            <a:chExt cx="1819152" cy="1853505"/>
          </a:xfrm>
        </p:grpSpPr>
        <p:sp>
          <p:nvSpPr>
            <p:cNvPr name="Freeform 3" id="3"/>
            <p:cNvSpPr/>
            <p:nvPr/>
          </p:nvSpPr>
          <p:spPr>
            <a:xfrm flipH="false" flipV="false" rot="0">
              <a:off x="0" y="0"/>
              <a:ext cx="1819152" cy="1853505"/>
            </a:xfrm>
            <a:custGeom>
              <a:avLst/>
              <a:gdLst/>
              <a:ahLst/>
              <a:cxnLst/>
              <a:rect r="r" b="b" t="t" l="l"/>
              <a:pathLst>
                <a:path h="1853505" w="1819152">
                  <a:moveTo>
                    <a:pt x="0" y="0"/>
                  </a:moveTo>
                  <a:lnTo>
                    <a:pt x="1819152" y="0"/>
                  </a:lnTo>
                  <a:lnTo>
                    <a:pt x="1819152" y="1853505"/>
                  </a:lnTo>
                  <a:lnTo>
                    <a:pt x="0" y="1853505"/>
                  </a:lnTo>
                  <a:close/>
                </a:path>
              </a:pathLst>
            </a:custGeom>
            <a:solidFill>
              <a:srgbClr val="99D4ED"/>
            </a:solidFill>
            <a:ln cap="sq">
              <a:noFill/>
              <a:prstDash val="solid"/>
              <a:miter/>
            </a:ln>
          </p:spPr>
        </p:sp>
        <p:sp>
          <p:nvSpPr>
            <p:cNvPr name="TextBox 4" id="4"/>
            <p:cNvSpPr txBox="true"/>
            <p:nvPr/>
          </p:nvSpPr>
          <p:spPr>
            <a:xfrm>
              <a:off x="0" y="-19050"/>
              <a:ext cx="1819152" cy="1872555"/>
            </a:xfrm>
            <a:prstGeom prst="rect">
              <a:avLst/>
            </a:prstGeom>
          </p:spPr>
          <p:txBody>
            <a:bodyPr anchor="ctr" rtlCol="false" tIns="50800" lIns="50800" bIns="50800" rIns="50800"/>
            <a:lstStyle/>
            <a:p>
              <a:pPr algn="ctr" marL="0" indent="0" lvl="0">
                <a:lnSpc>
                  <a:spcPts val="2639"/>
                </a:lnSpc>
                <a:spcBef>
                  <a:spcPct val="0"/>
                </a:spcBef>
              </a:pPr>
            </a:p>
          </p:txBody>
        </p:sp>
      </p:grpSp>
      <p:grpSp>
        <p:nvGrpSpPr>
          <p:cNvPr name="Group 5" id="5"/>
          <p:cNvGrpSpPr/>
          <p:nvPr/>
        </p:nvGrpSpPr>
        <p:grpSpPr>
          <a:xfrm rot="0">
            <a:off x="0" y="7037529"/>
            <a:ext cx="6907094" cy="3249471"/>
            <a:chOff x="0" y="0"/>
            <a:chExt cx="1819152" cy="855828"/>
          </a:xfrm>
        </p:grpSpPr>
        <p:sp>
          <p:nvSpPr>
            <p:cNvPr name="Freeform 6" id="6"/>
            <p:cNvSpPr/>
            <p:nvPr/>
          </p:nvSpPr>
          <p:spPr>
            <a:xfrm flipH="false" flipV="false" rot="0">
              <a:off x="0" y="0"/>
              <a:ext cx="1819152" cy="855828"/>
            </a:xfrm>
            <a:custGeom>
              <a:avLst/>
              <a:gdLst/>
              <a:ahLst/>
              <a:cxnLst/>
              <a:rect r="r" b="b" t="t" l="l"/>
              <a:pathLst>
                <a:path h="855828" w="1819152">
                  <a:moveTo>
                    <a:pt x="0" y="0"/>
                  </a:moveTo>
                  <a:lnTo>
                    <a:pt x="1819152" y="0"/>
                  </a:lnTo>
                  <a:lnTo>
                    <a:pt x="1819152" y="855828"/>
                  </a:lnTo>
                  <a:lnTo>
                    <a:pt x="0" y="855828"/>
                  </a:lnTo>
                  <a:close/>
                </a:path>
              </a:pathLst>
            </a:custGeom>
            <a:solidFill>
              <a:srgbClr val="F1B756"/>
            </a:solidFill>
            <a:ln cap="sq">
              <a:noFill/>
              <a:prstDash val="solid"/>
              <a:miter/>
            </a:ln>
          </p:spPr>
        </p:sp>
        <p:sp>
          <p:nvSpPr>
            <p:cNvPr name="TextBox 7" id="7"/>
            <p:cNvSpPr txBox="true"/>
            <p:nvPr/>
          </p:nvSpPr>
          <p:spPr>
            <a:xfrm>
              <a:off x="0" y="-19050"/>
              <a:ext cx="1819152" cy="874878"/>
            </a:xfrm>
            <a:prstGeom prst="rect">
              <a:avLst/>
            </a:prstGeom>
          </p:spPr>
          <p:txBody>
            <a:bodyPr anchor="ctr" rtlCol="false" tIns="50800" lIns="50800" bIns="50800" rIns="50800"/>
            <a:lstStyle/>
            <a:p>
              <a:pPr algn="ctr" marL="0" indent="0" lvl="0">
                <a:lnSpc>
                  <a:spcPts val="2639"/>
                </a:lnSpc>
                <a:spcBef>
                  <a:spcPct val="0"/>
                </a:spcBef>
              </a:pPr>
            </a:p>
          </p:txBody>
        </p:sp>
      </p:grpSp>
      <p:grpSp>
        <p:nvGrpSpPr>
          <p:cNvPr name="Group 8" id="8"/>
          <p:cNvGrpSpPr/>
          <p:nvPr/>
        </p:nvGrpSpPr>
        <p:grpSpPr>
          <a:xfrm rot="0">
            <a:off x="7498827" y="2253801"/>
            <a:ext cx="9760473" cy="7004499"/>
            <a:chOff x="0" y="0"/>
            <a:chExt cx="2570660" cy="1844806"/>
          </a:xfrm>
        </p:grpSpPr>
        <p:sp>
          <p:nvSpPr>
            <p:cNvPr name="Freeform 9" id="9"/>
            <p:cNvSpPr/>
            <p:nvPr/>
          </p:nvSpPr>
          <p:spPr>
            <a:xfrm flipH="false" flipV="false" rot="0">
              <a:off x="0" y="0"/>
              <a:ext cx="2570660" cy="1844806"/>
            </a:xfrm>
            <a:custGeom>
              <a:avLst/>
              <a:gdLst/>
              <a:ahLst/>
              <a:cxnLst/>
              <a:rect r="r" b="b" t="t" l="l"/>
              <a:pathLst>
                <a:path h="1844806" w="2570660">
                  <a:moveTo>
                    <a:pt x="0" y="0"/>
                  </a:moveTo>
                  <a:lnTo>
                    <a:pt x="2570660" y="0"/>
                  </a:lnTo>
                  <a:lnTo>
                    <a:pt x="2570660" y="1844806"/>
                  </a:lnTo>
                  <a:lnTo>
                    <a:pt x="0" y="1844806"/>
                  </a:lnTo>
                  <a:close/>
                </a:path>
              </a:pathLst>
            </a:custGeom>
            <a:solidFill>
              <a:srgbClr val="FEF4E9"/>
            </a:solidFill>
          </p:spPr>
        </p:sp>
        <p:sp>
          <p:nvSpPr>
            <p:cNvPr name="TextBox 10" id="10"/>
            <p:cNvSpPr txBox="true"/>
            <p:nvPr/>
          </p:nvSpPr>
          <p:spPr>
            <a:xfrm>
              <a:off x="0" y="-19050"/>
              <a:ext cx="2570660" cy="1863856"/>
            </a:xfrm>
            <a:prstGeom prst="rect">
              <a:avLst/>
            </a:prstGeom>
          </p:spPr>
          <p:txBody>
            <a:bodyPr anchor="ctr" rtlCol="false" tIns="50800" lIns="50800" bIns="50800" rIns="50800"/>
            <a:lstStyle/>
            <a:p>
              <a:pPr algn="ctr">
                <a:lnSpc>
                  <a:spcPts val="2639"/>
                </a:lnSpc>
              </a:pPr>
            </a:p>
          </p:txBody>
        </p:sp>
      </p:grpSp>
      <p:grpSp>
        <p:nvGrpSpPr>
          <p:cNvPr name="Group 11" id="11"/>
          <p:cNvGrpSpPr/>
          <p:nvPr/>
        </p:nvGrpSpPr>
        <p:grpSpPr>
          <a:xfrm rot="0">
            <a:off x="7498827" y="1028700"/>
            <a:ext cx="9760473" cy="1225101"/>
            <a:chOff x="0" y="0"/>
            <a:chExt cx="2570660" cy="322660"/>
          </a:xfrm>
        </p:grpSpPr>
        <p:sp>
          <p:nvSpPr>
            <p:cNvPr name="Freeform 12" id="12"/>
            <p:cNvSpPr/>
            <p:nvPr/>
          </p:nvSpPr>
          <p:spPr>
            <a:xfrm flipH="false" flipV="false" rot="0">
              <a:off x="0" y="0"/>
              <a:ext cx="2570660" cy="322660"/>
            </a:xfrm>
            <a:custGeom>
              <a:avLst/>
              <a:gdLst/>
              <a:ahLst/>
              <a:cxnLst/>
              <a:rect r="r" b="b" t="t" l="l"/>
              <a:pathLst>
                <a:path h="322660" w="2570660">
                  <a:moveTo>
                    <a:pt x="0" y="0"/>
                  </a:moveTo>
                  <a:lnTo>
                    <a:pt x="2570660" y="0"/>
                  </a:lnTo>
                  <a:lnTo>
                    <a:pt x="2570660" y="322660"/>
                  </a:lnTo>
                  <a:lnTo>
                    <a:pt x="0" y="322660"/>
                  </a:lnTo>
                  <a:close/>
                </a:path>
              </a:pathLst>
            </a:custGeom>
            <a:solidFill>
              <a:srgbClr val="F9B062"/>
            </a:solidFill>
          </p:spPr>
        </p:sp>
        <p:sp>
          <p:nvSpPr>
            <p:cNvPr name="TextBox 13" id="13"/>
            <p:cNvSpPr txBox="true"/>
            <p:nvPr/>
          </p:nvSpPr>
          <p:spPr>
            <a:xfrm>
              <a:off x="0" y="-19050"/>
              <a:ext cx="2570660" cy="341710"/>
            </a:xfrm>
            <a:prstGeom prst="rect">
              <a:avLst/>
            </a:prstGeom>
          </p:spPr>
          <p:txBody>
            <a:bodyPr anchor="ctr" rtlCol="false" tIns="50800" lIns="50800" bIns="50800" rIns="50800"/>
            <a:lstStyle/>
            <a:p>
              <a:pPr algn="ctr">
                <a:lnSpc>
                  <a:spcPts val="2639"/>
                </a:lnSpc>
              </a:pPr>
            </a:p>
          </p:txBody>
        </p:sp>
      </p:grpSp>
      <p:sp>
        <p:nvSpPr>
          <p:cNvPr name="Freeform 14" id="14"/>
          <p:cNvSpPr/>
          <p:nvPr/>
        </p:nvSpPr>
        <p:spPr>
          <a:xfrm flipH="false" flipV="false" rot="0">
            <a:off x="812404" y="6604864"/>
            <a:ext cx="5375381" cy="3682136"/>
          </a:xfrm>
          <a:custGeom>
            <a:avLst/>
            <a:gdLst/>
            <a:ahLst/>
            <a:cxnLst/>
            <a:rect r="r" b="b" t="t" l="l"/>
            <a:pathLst>
              <a:path h="3682136" w="5375381">
                <a:moveTo>
                  <a:pt x="0" y="0"/>
                </a:moveTo>
                <a:lnTo>
                  <a:pt x="5375381" y="0"/>
                </a:lnTo>
                <a:lnTo>
                  <a:pt x="5375381" y="3682136"/>
                </a:lnTo>
                <a:lnTo>
                  <a:pt x="0" y="3682136"/>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15" id="15"/>
          <p:cNvSpPr txBox="true"/>
          <p:nvPr/>
        </p:nvSpPr>
        <p:spPr>
          <a:xfrm rot="0">
            <a:off x="1028700" y="1076325"/>
            <a:ext cx="4942789" cy="866775"/>
          </a:xfrm>
          <a:prstGeom prst="rect">
            <a:avLst/>
          </a:prstGeom>
        </p:spPr>
        <p:txBody>
          <a:bodyPr anchor="t" rtlCol="false" tIns="0" lIns="0" bIns="0" rIns="0">
            <a:spAutoFit/>
          </a:bodyPr>
          <a:lstStyle/>
          <a:p>
            <a:pPr algn="l" marL="0" indent="0" lvl="0">
              <a:lnSpc>
                <a:spcPts val="6600"/>
              </a:lnSpc>
              <a:spcBef>
                <a:spcPct val="0"/>
              </a:spcBef>
            </a:pPr>
            <a:r>
              <a:rPr lang="en-US" b="true" sz="6000">
                <a:solidFill>
                  <a:srgbClr val="004A69"/>
                </a:solidFill>
                <a:latin typeface="Trebuchet MS Bold"/>
                <a:ea typeface="Trebuchet MS Bold"/>
                <a:cs typeface="Trebuchet MS Bold"/>
                <a:sym typeface="Trebuchet MS Bold"/>
              </a:rPr>
              <a:t>Services</a:t>
            </a:r>
          </a:p>
        </p:txBody>
      </p:sp>
      <p:sp>
        <p:nvSpPr>
          <p:cNvPr name="TextBox 16" id="16"/>
          <p:cNvSpPr txBox="true"/>
          <p:nvPr/>
        </p:nvSpPr>
        <p:spPr>
          <a:xfrm rot="0">
            <a:off x="1028700" y="3274519"/>
            <a:ext cx="4849694" cy="2734310"/>
          </a:xfrm>
          <a:prstGeom prst="rect">
            <a:avLst/>
          </a:prstGeom>
        </p:spPr>
        <p:txBody>
          <a:bodyPr anchor="t" rtlCol="false" tIns="0" lIns="0" bIns="0" rIns="0">
            <a:spAutoFit/>
          </a:bodyPr>
          <a:lstStyle/>
          <a:p>
            <a:pPr algn="l" marL="0" indent="0" lvl="0">
              <a:lnSpc>
                <a:spcPts val="3640"/>
              </a:lnSpc>
              <a:spcBef>
                <a:spcPct val="0"/>
              </a:spcBef>
            </a:pPr>
            <a:r>
              <a:rPr lang="en-US" sz="2600">
                <a:solidFill>
                  <a:srgbClr val="004A69"/>
                </a:solidFill>
                <a:latin typeface="Trebuchet MS"/>
                <a:ea typeface="Trebuchet MS"/>
                <a:cs typeface="Trebuchet MS"/>
                <a:sym typeface="Trebuchet MS"/>
              </a:rPr>
              <a:t>Through these policies, we want to understand young people’s views on the future of the public services, housing and support available and accessible to young people in Scotland.</a:t>
            </a:r>
          </a:p>
        </p:txBody>
      </p:sp>
      <p:sp>
        <p:nvSpPr>
          <p:cNvPr name="TextBox 17" id="17"/>
          <p:cNvSpPr txBox="true"/>
          <p:nvPr/>
        </p:nvSpPr>
        <p:spPr>
          <a:xfrm rot="0">
            <a:off x="7865146" y="1288919"/>
            <a:ext cx="9027835" cy="815340"/>
          </a:xfrm>
          <a:prstGeom prst="rect">
            <a:avLst/>
          </a:prstGeom>
        </p:spPr>
        <p:txBody>
          <a:bodyPr anchor="t" rtlCol="false" tIns="0" lIns="0" bIns="0" rIns="0">
            <a:spAutoFit/>
          </a:bodyPr>
          <a:lstStyle/>
          <a:p>
            <a:pPr algn="l" marL="0" indent="0" lvl="0">
              <a:lnSpc>
                <a:spcPts val="6269"/>
              </a:lnSpc>
              <a:spcBef>
                <a:spcPct val="0"/>
              </a:spcBef>
            </a:pPr>
            <a:r>
              <a:rPr lang="en-US" b="true" sz="5699">
                <a:solidFill>
                  <a:srgbClr val="000000"/>
                </a:solidFill>
                <a:latin typeface="Trebuchet MS Bold"/>
                <a:ea typeface="Trebuchet MS Bold"/>
                <a:cs typeface="Trebuchet MS Bold"/>
                <a:sym typeface="Trebuchet MS Bold"/>
              </a:rPr>
              <a:t>Policy #3</a:t>
            </a:r>
          </a:p>
        </p:txBody>
      </p:sp>
      <p:sp>
        <p:nvSpPr>
          <p:cNvPr name="TextBox 18" id="18"/>
          <p:cNvSpPr txBox="true"/>
          <p:nvPr/>
        </p:nvSpPr>
        <p:spPr>
          <a:xfrm rot="0">
            <a:off x="7865146" y="3959001"/>
            <a:ext cx="9027835" cy="3508375"/>
          </a:xfrm>
          <a:prstGeom prst="rect">
            <a:avLst/>
          </a:prstGeom>
        </p:spPr>
        <p:txBody>
          <a:bodyPr anchor="t" rtlCol="false" tIns="0" lIns="0" bIns="0" rIns="0">
            <a:spAutoFit/>
          </a:bodyPr>
          <a:lstStyle/>
          <a:p>
            <a:pPr algn="l" marL="0" indent="0" lvl="0">
              <a:lnSpc>
                <a:spcPts val="5599"/>
              </a:lnSpc>
              <a:spcBef>
                <a:spcPct val="0"/>
              </a:spcBef>
            </a:pPr>
            <a:r>
              <a:rPr lang="en-US" sz="3999">
                <a:solidFill>
                  <a:srgbClr val="004A69"/>
                </a:solidFill>
                <a:latin typeface="Trebuchet MS"/>
                <a:ea typeface="Trebuchet MS"/>
                <a:cs typeface="Trebuchet MS"/>
                <a:sym typeface="Trebuchet MS"/>
              </a:rPr>
              <a:t>The Scottish Government should make sports and leisure services more accessible and affordable for young people, especially in rural and more deprived areas.</a:t>
            </a:r>
          </a:p>
        </p:txBody>
      </p:sp>
    </p:spTree>
  </p:cSld>
  <p:clrMapOvr>
    <a:masterClrMapping/>
  </p:clrMapOvr>
</p:sld>
</file>

<file path=ppt/slides/slide19.xml><?xml version="1.0" encoding="utf-8"?>
<p:sld xmlns:p="http://schemas.openxmlformats.org/presentationml/2006/main" xmlns:a="http://schemas.openxmlformats.org/drawingml/2006/main" xmlns:r="http://schemas.openxmlformats.org/officeDocument/2006/relationships">
  <p:cSld>
    <p:bg>
      <p:bgPr>
        <a:solidFill>
          <a:srgbClr val="E6F4FA"/>
        </a:solidFill>
      </p:bgPr>
    </p:bg>
    <p:spTree>
      <p:nvGrpSpPr>
        <p:cNvPr id="1" name=""/>
        <p:cNvGrpSpPr/>
        <p:nvPr/>
      </p:nvGrpSpPr>
      <p:grpSpPr>
        <a:xfrm>
          <a:off x="0" y="0"/>
          <a:ext cx="0" cy="0"/>
          <a:chOff x="0" y="0"/>
          <a:chExt cx="0" cy="0"/>
        </a:xfrm>
      </p:grpSpPr>
      <p:grpSp>
        <p:nvGrpSpPr>
          <p:cNvPr name="Group 2" id="2"/>
          <p:cNvGrpSpPr/>
          <p:nvPr/>
        </p:nvGrpSpPr>
        <p:grpSpPr>
          <a:xfrm rot="0">
            <a:off x="0" y="0"/>
            <a:ext cx="6907094" cy="7037529"/>
            <a:chOff x="0" y="0"/>
            <a:chExt cx="1819152" cy="1853505"/>
          </a:xfrm>
        </p:grpSpPr>
        <p:sp>
          <p:nvSpPr>
            <p:cNvPr name="Freeform 3" id="3"/>
            <p:cNvSpPr/>
            <p:nvPr/>
          </p:nvSpPr>
          <p:spPr>
            <a:xfrm flipH="false" flipV="false" rot="0">
              <a:off x="0" y="0"/>
              <a:ext cx="1819152" cy="1853505"/>
            </a:xfrm>
            <a:custGeom>
              <a:avLst/>
              <a:gdLst/>
              <a:ahLst/>
              <a:cxnLst/>
              <a:rect r="r" b="b" t="t" l="l"/>
              <a:pathLst>
                <a:path h="1853505" w="1819152">
                  <a:moveTo>
                    <a:pt x="0" y="0"/>
                  </a:moveTo>
                  <a:lnTo>
                    <a:pt x="1819152" y="0"/>
                  </a:lnTo>
                  <a:lnTo>
                    <a:pt x="1819152" y="1853505"/>
                  </a:lnTo>
                  <a:lnTo>
                    <a:pt x="0" y="1853505"/>
                  </a:lnTo>
                  <a:close/>
                </a:path>
              </a:pathLst>
            </a:custGeom>
            <a:solidFill>
              <a:srgbClr val="99D4ED"/>
            </a:solidFill>
            <a:ln cap="sq">
              <a:noFill/>
              <a:prstDash val="solid"/>
              <a:miter/>
            </a:ln>
          </p:spPr>
        </p:sp>
        <p:sp>
          <p:nvSpPr>
            <p:cNvPr name="TextBox 4" id="4"/>
            <p:cNvSpPr txBox="true"/>
            <p:nvPr/>
          </p:nvSpPr>
          <p:spPr>
            <a:xfrm>
              <a:off x="0" y="-19050"/>
              <a:ext cx="1819152" cy="1872555"/>
            </a:xfrm>
            <a:prstGeom prst="rect">
              <a:avLst/>
            </a:prstGeom>
          </p:spPr>
          <p:txBody>
            <a:bodyPr anchor="ctr" rtlCol="false" tIns="50800" lIns="50800" bIns="50800" rIns="50800"/>
            <a:lstStyle/>
            <a:p>
              <a:pPr algn="ctr" marL="0" indent="0" lvl="0">
                <a:lnSpc>
                  <a:spcPts val="2639"/>
                </a:lnSpc>
                <a:spcBef>
                  <a:spcPct val="0"/>
                </a:spcBef>
              </a:pPr>
            </a:p>
          </p:txBody>
        </p:sp>
      </p:grpSp>
      <p:grpSp>
        <p:nvGrpSpPr>
          <p:cNvPr name="Group 5" id="5"/>
          <p:cNvGrpSpPr/>
          <p:nvPr/>
        </p:nvGrpSpPr>
        <p:grpSpPr>
          <a:xfrm rot="0">
            <a:off x="0" y="7037529"/>
            <a:ext cx="6907094" cy="3249471"/>
            <a:chOff x="0" y="0"/>
            <a:chExt cx="1819152" cy="855828"/>
          </a:xfrm>
        </p:grpSpPr>
        <p:sp>
          <p:nvSpPr>
            <p:cNvPr name="Freeform 6" id="6"/>
            <p:cNvSpPr/>
            <p:nvPr/>
          </p:nvSpPr>
          <p:spPr>
            <a:xfrm flipH="false" flipV="false" rot="0">
              <a:off x="0" y="0"/>
              <a:ext cx="1819152" cy="855828"/>
            </a:xfrm>
            <a:custGeom>
              <a:avLst/>
              <a:gdLst/>
              <a:ahLst/>
              <a:cxnLst/>
              <a:rect r="r" b="b" t="t" l="l"/>
              <a:pathLst>
                <a:path h="855828" w="1819152">
                  <a:moveTo>
                    <a:pt x="0" y="0"/>
                  </a:moveTo>
                  <a:lnTo>
                    <a:pt x="1819152" y="0"/>
                  </a:lnTo>
                  <a:lnTo>
                    <a:pt x="1819152" y="855828"/>
                  </a:lnTo>
                  <a:lnTo>
                    <a:pt x="0" y="855828"/>
                  </a:lnTo>
                  <a:close/>
                </a:path>
              </a:pathLst>
            </a:custGeom>
            <a:solidFill>
              <a:srgbClr val="F1B756"/>
            </a:solidFill>
            <a:ln cap="sq">
              <a:noFill/>
              <a:prstDash val="solid"/>
              <a:miter/>
            </a:ln>
          </p:spPr>
        </p:sp>
        <p:sp>
          <p:nvSpPr>
            <p:cNvPr name="TextBox 7" id="7"/>
            <p:cNvSpPr txBox="true"/>
            <p:nvPr/>
          </p:nvSpPr>
          <p:spPr>
            <a:xfrm>
              <a:off x="0" y="-19050"/>
              <a:ext cx="1819152" cy="874878"/>
            </a:xfrm>
            <a:prstGeom prst="rect">
              <a:avLst/>
            </a:prstGeom>
          </p:spPr>
          <p:txBody>
            <a:bodyPr anchor="ctr" rtlCol="false" tIns="50800" lIns="50800" bIns="50800" rIns="50800"/>
            <a:lstStyle/>
            <a:p>
              <a:pPr algn="ctr" marL="0" indent="0" lvl="0">
                <a:lnSpc>
                  <a:spcPts val="2639"/>
                </a:lnSpc>
                <a:spcBef>
                  <a:spcPct val="0"/>
                </a:spcBef>
              </a:pPr>
            </a:p>
          </p:txBody>
        </p:sp>
      </p:grpSp>
      <p:grpSp>
        <p:nvGrpSpPr>
          <p:cNvPr name="Group 8" id="8"/>
          <p:cNvGrpSpPr/>
          <p:nvPr/>
        </p:nvGrpSpPr>
        <p:grpSpPr>
          <a:xfrm rot="0">
            <a:off x="7498827" y="2253801"/>
            <a:ext cx="9760473" cy="7004499"/>
            <a:chOff x="0" y="0"/>
            <a:chExt cx="2570660" cy="1844806"/>
          </a:xfrm>
        </p:grpSpPr>
        <p:sp>
          <p:nvSpPr>
            <p:cNvPr name="Freeform 9" id="9"/>
            <p:cNvSpPr/>
            <p:nvPr/>
          </p:nvSpPr>
          <p:spPr>
            <a:xfrm flipH="false" flipV="false" rot="0">
              <a:off x="0" y="0"/>
              <a:ext cx="2570660" cy="1844806"/>
            </a:xfrm>
            <a:custGeom>
              <a:avLst/>
              <a:gdLst/>
              <a:ahLst/>
              <a:cxnLst/>
              <a:rect r="r" b="b" t="t" l="l"/>
              <a:pathLst>
                <a:path h="1844806" w="2570660">
                  <a:moveTo>
                    <a:pt x="0" y="0"/>
                  </a:moveTo>
                  <a:lnTo>
                    <a:pt x="2570660" y="0"/>
                  </a:lnTo>
                  <a:lnTo>
                    <a:pt x="2570660" y="1844806"/>
                  </a:lnTo>
                  <a:lnTo>
                    <a:pt x="0" y="1844806"/>
                  </a:lnTo>
                  <a:close/>
                </a:path>
              </a:pathLst>
            </a:custGeom>
            <a:solidFill>
              <a:srgbClr val="FEF4E9"/>
            </a:solidFill>
          </p:spPr>
        </p:sp>
        <p:sp>
          <p:nvSpPr>
            <p:cNvPr name="TextBox 10" id="10"/>
            <p:cNvSpPr txBox="true"/>
            <p:nvPr/>
          </p:nvSpPr>
          <p:spPr>
            <a:xfrm>
              <a:off x="0" y="-19050"/>
              <a:ext cx="2570660" cy="1863856"/>
            </a:xfrm>
            <a:prstGeom prst="rect">
              <a:avLst/>
            </a:prstGeom>
          </p:spPr>
          <p:txBody>
            <a:bodyPr anchor="ctr" rtlCol="false" tIns="50800" lIns="50800" bIns="50800" rIns="50800"/>
            <a:lstStyle/>
            <a:p>
              <a:pPr algn="ctr">
                <a:lnSpc>
                  <a:spcPts val="2639"/>
                </a:lnSpc>
              </a:pPr>
            </a:p>
          </p:txBody>
        </p:sp>
      </p:grpSp>
      <p:grpSp>
        <p:nvGrpSpPr>
          <p:cNvPr name="Group 11" id="11"/>
          <p:cNvGrpSpPr/>
          <p:nvPr/>
        </p:nvGrpSpPr>
        <p:grpSpPr>
          <a:xfrm rot="0">
            <a:off x="7498827" y="1028700"/>
            <a:ext cx="9760473" cy="1225101"/>
            <a:chOff x="0" y="0"/>
            <a:chExt cx="2570660" cy="322660"/>
          </a:xfrm>
        </p:grpSpPr>
        <p:sp>
          <p:nvSpPr>
            <p:cNvPr name="Freeform 12" id="12"/>
            <p:cNvSpPr/>
            <p:nvPr/>
          </p:nvSpPr>
          <p:spPr>
            <a:xfrm flipH="false" flipV="false" rot="0">
              <a:off x="0" y="0"/>
              <a:ext cx="2570660" cy="322660"/>
            </a:xfrm>
            <a:custGeom>
              <a:avLst/>
              <a:gdLst/>
              <a:ahLst/>
              <a:cxnLst/>
              <a:rect r="r" b="b" t="t" l="l"/>
              <a:pathLst>
                <a:path h="322660" w="2570660">
                  <a:moveTo>
                    <a:pt x="0" y="0"/>
                  </a:moveTo>
                  <a:lnTo>
                    <a:pt x="2570660" y="0"/>
                  </a:lnTo>
                  <a:lnTo>
                    <a:pt x="2570660" y="322660"/>
                  </a:lnTo>
                  <a:lnTo>
                    <a:pt x="0" y="322660"/>
                  </a:lnTo>
                  <a:close/>
                </a:path>
              </a:pathLst>
            </a:custGeom>
            <a:solidFill>
              <a:srgbClr val="F9B062"/>
            </a:solidFill>
          </p:spPr>
        </p:sp>
        <p:sp>
          <p:nvSpPr>
            <p:cNvPr name="TextBox 13" id="13"/>
            <p:cNvSpPr txBox="true"/>
            <p:nvPr/>
          </p:nvSpPr>
          <p:spPr>
            <a:xfrm>
              <a:off x="0" y="-19050"/>
              <a:ext cx="2570660" cy="341710"/>
            </a:xfrm>
            <a:prstGeom prst="rect">
              <a:avLst/>
            </a:prstGeom>
          </p:spPr>
          <p:txBody>
            <a:bodyPr anchor="ctr" rtlCol="false" tIns="50800" lIns="50800" bIns="50800" rIns="50800"/>
            <a:lstStyle/>
            <a:p>
              <a:pPr algn="ctr">
                <a:lnSpc>
                  <a:spcPts val="2639"/>
                </a:lnSpc>
              </a:pPr>
            </a:p>
          </p:txBody>
        </p:sp>
      </p:grpSp>
      <p:sp>
        <p:nvSpPr>
          <p:cNvPr name="Freeform 14" id="14"/>
          <p:cNvSpPr/>
          <p:nvPr/>
        </p:nvSpPr>
        <p:spPr>
          <a:xfrm flipH="false" flipV="false" rot="0">
            <a:off x="812404" y="6604864"/>
            <a:ext cx="5375381" cy="3682136"/>
          </a:xfrm>
          <a:custGeom>
            <a:avLst/>
            <a:gdLst/>
            <a:ahLst/>
            <a:cxnLst/>
            <a:rect r="r" b="b" t="t" l="l"/>
            <a:pathLst>
              <a:path h="3682136" w="5375381">
                <a:moveTo>
                  <a:pt x="0" y="0"/>
                </a:moveTo>
                <a:lnTo>
                  <a:pt x="5375381" y="0"/>
                </a:lnTo>
                <a:lnTo>
                  <a:pt x="5375381" y="3682136"/>
                </a:lnTo>
                <a:lnTo>
                  <a:pt x="0" y="3682136"/>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15" id="15"/>
          <p:cNvSpPr txBox="true"/>
          <p:nvPr/>
        </p:nvSpPr>
        <p:spPr>
          <a:xfrm rot="0">
            <a:off x="1028700" y="1076325"/>
            <a:ext cx="4942789" cy="866775"/>
          </a:xfrm>
          <a:prstGeom prst="rect">
            <a:avLst/>
          </a:prstGeom>
        </p:spPr>
        <p:txBody>
          <a:bodyPr anchor="t" rtlCol="false" tIns="0" lIns="0" bIns="0" rIns="0">
            <a:spAutoFit/>
          </a:bodyPr>
          <a:lstStyle/>
          <a:p>
            <a:pPr algn="l" marL="0" indent="0" lvl="0">
              <a:lnSpc>
                <a:spcPts val="6600"/>
              </a:lnSpc>
              <a:spcBef>
                <a:spcPct val="0"/>
              </a:spcBef>
            </a:pPr>
            <a:r>
              <a:rPr lang="en-US" b="true" sz="6000">
                <a:solidFill>
                  <a:srgbClr val="004A69"/>
                </a:solidFill>
                <a:latin typeface="Trebuchet MS Bold"/>
                <a:ea typeface="Trebuchet MS Bold"/>
                <a:cs typeface="Trebuchet MS Bold"/>
                <a:sym typeface="Trebuchet MS Bold"/>
              </a:rPr>
              <a:t>Services</a:t>
            </a:r>
          </a:p>
        </p:txBody>
      </p:sp>
      <p:sp>
        <p:nvSpPr>
          <p:cNvPr name="TextBox 16" id="16"/>
          <p:cNvSpPr txBox="true"/>
          <p:nvPr/>
        </p:nvSpPr>
        <p:spPr>
          <a:xfrm rot="0">
            <a:off x="1028700" y="3274519"/>
            <a:ext cx="4849694" cy="2734310"/>
          </a:xfrm>
          <a:prstGeom prst="rect">
            <a:avLst/>
          </a:prstGeom>
        </p:spPr>
        <p:txBody>
          <a:bodyPr anchor="t" rtlCol="false" tIns="0" lIns="0" bIns="0" rIns="0">
            <a:spAutoFit/>
          </a:bodyPr>
          <a:lstStyle/>
          <a:p>
            <a:pPr algn="l" marL="0" indent="0" lvl="0">
              <a:lnSpc>
                <a:spcPts val="3640"/>
              </a:lnSpc>
              <a:spcBef>
                <a:spcPct val="0"/>
              </a:spcBef>
            </a:pPr>
            <a:r>
              <a:rPr lang="en-US" sz="2600">
                <a:solidFill>
                  <a:srgbClr val="004A69"/>
                </a:solidFill>
                <a:latin typeface="Trebuchet MS"/>
                <a:ea typeface="Trebuchet MS"/>
                <a:cs typeface="Trebuchet MS"/>
                <a:sym typeface="Trebuchet MS"/>
              </a:rPr>
              <a:t>Through these policies, we want to understand young people’s views on the future of the public services, housing and support available and accessible to young people in Scotland.</a:t>
            </a:r>
          </a:p>
        </p:txBody>
      </p:sp>
      <p:sp>
        <p:nvSpPr>
          <p:cNvPr name="TextBox 17" id="17"/>
          <p:cNvSpPr txBox="true"/>
          <p:nvPr/>
        </p:nvSpPr>
        <p:spPr>
          <a:xfrm rot="0">
            <a:off x="7865146" y="1288919"/>
            <a:ext cx="9027835" cy="815340"/>
          </a:xfrm>
          <a:prstGeom prst="rect">
            <a:avLst/>
          </a:prstGeom>
        </p:spPr>
        <p:txBody>
          <a:bodyPr anchor="t" rtlCol="false" tIns="0" lIns="0" bIns="0" rIns="0">
            <a:spAutoFit/>
          </a:bodyPr>
          <a:lstStyle/>
          <a:p>
            <a:pPr algn="l" marL="0" indent="0" lvl="0">
              <a:lnSpc>
                <a:spcPts val="6269"/>
              </a:lnSpc>
              <a:spcBef>
                <a:spcPct val="0"/>
              </a:spcBef>
            </a:pPr>
            <a:r>
              <a:rPr lang="en-US" b="true" sz="5699">
                <a:solidFill>
                  <a:srgbClr val="000000"/>
                </a:solidFill>
                <a:latin typeface="Trebuchet MS Bold"/>
                <a:ea typeface="Trebuchet MS Bold"/>
                <a:cs typeface="Trebuchet MS Bold"/>
                <a:sym typeface="Trebuchet MS Bold"/>
              </a:rPr>
              <a:t>Policy #4</a:t>
            </a:r>
          </a:p>
        </p:txBody>
      </p:sp>
      <p:sp>
        <p:nvSpPr>
          <p:cNvPr name="TextBox 18" id="18"/>
          <p:cNvSpPr txBox="true"/>
          <p:nvPr/>
        </p:nvSpPr>
        <p:spPr>
          <a:xfrm rot="0">
            <a:off x="7865146" y="3606576"/>
            <a:ext cx="9027835" cy="4213225"/>
          </a:xfrm>
          <a:prstGeom prst="rect">
            <a:avLst/>
          </a:prstGeom>
        </p:spPr>
        <p:txBody>
          <a:bodyPr anchor="t" rtlCol="false" tIns="0" lIns="0" bIns="0" rIns="0">
            <a:spAutoFit/>
          </a:bodyPr>
          <a:lstStyle/>
          <a:p>
            <a:pPr algn="l" marL="0" indent="0" lvl="0">
              <a:lnSpc>
                <a:spcPts val="5599"/>
              </a:lnSpc>
              <a:spcBef>
                <a:spcPct val="0"/>
              </a:spcBef>
            </a:pPr>
            <a:r>
              <a:rPr lang="en-US" sz="3999">
                <a:solidFill>
                  <a:srgbClr val="004A69"/>
                </a:solidFill>
                <a:latin typeface="Trebuchet MS"/>
                <a:ea typeface="Trebuchet MS"/>
                <a:cs typeface="Trebuchet MS"/>
                <a:sym typeface="Trebuchet MS"/>
              </a:rPr>
              <a:t>Every young person in Scotland should have access to fast and reliable internet and devices to access the digital world, regardless of their geographical location or financial situation.</a:t>
            </a:r>
          </a:p>
        </p:txBody>
      </p:sp>
    </p:spTree>
  </p:cSld>
  <p:clrMapOvr>
    <a:masterClrMapping/>
  </p:clrMapOvr>
</p:sld>
</file>

<file path=ppt/slides/slide20.xml><?xml version="1.0" encoding="utf-8"?>
<p:sld xmlns:p="http://schemas.openxmlformats.org/presentationml/2006/main" xmlns:a="http://schemas.openxmlformats.org/drawingml/2006/main" xmlns:r="http://schemas.openxmlformats.org/officeDocument/2006/relationships">
  <p:cSld>
    <p:bg>
      <p:bgPr>
        <a:solidFill>
          <a:srgbClr val="E6F4FA"/>
        </a:solidFill>
      </p:bgPr>
    </p:bg>
    <p:spTree>
      <p:nvGrpSpPr>
        <p:cNvPr id="1" name=""/>
        <p:cNvGrpSpPr/>
        <p:nvPr/>
      </p:nvGrpSpPr>
      <p:grpSpPr>
        <a:xfrm>
          <a:off x="0" y="0"/>
          <a:ext cx="0" cy="0"/>
          <a:chOff x="0" y="0"/>
          <a:chExt cx="0" cy="0"/>
        </a:xfrm>
      </p:grpSpPr>
      <p:grpSp>
        <p:nvGrpSpPr>
          <p:cNvPr name="Group 2" id="2"/>
          <p:cNvGrpSpPr/>
          <p:nvPr/>
        </p:nvGrpSpPr>
        <p:grpSpPr>
          <a:xfrm rot="0">
            <a:off x="0" y="0"/>
            <a:ext cx="6907094" cy="7037529"/>
            <a:chOff x="0" y="0"/>
            <a:chExt cx="1819152" cy="1853505"/>
          </a:xfrm>
        </p:grpSpPr>
        <p:sp>
          <p:nvSpPr>
            <p:cNvPr name="Freeform 3" id="3"/>
            <p:cNvSpPr/>
            <p:nvPr/>
          </p:nvSpPr>
          <p:spPr>
            <a:xfrm flipH="false" flipV="false" rot="0">
              <a:off x="0" y="0"/>
              <a:ext cx="1819152" cy="1853505"/>
            </a:xfrm>
            <a:custGeom>
              <a:avLst/>
              <a:gdLst/>
              <a:ahLst/>
              <a:cxnLst/>
              <a:rect r="r" b="b" t="t" l="l"/>
              <a:pathLst>
                <a:path h="1853505" w="1819152">
                  <a:moveTo>
                    <a:pt x="0" y="0"/>
                  </a:moveTo>
                  <a:lnTo>
                    <a:pt x="1819152" y="0"/>
                  </a:lnTo>
                  <a:lnTo>
                    <a:pt x="1819152" y="1853505"/>
                  </a:lnTo>
                  <a:lnTo>
                    <a:pt x="0" y="1853505"/>
                  </a:lnTo>
                  <a:close/>
                </a:path>
              </a:pathLst>
            </a:custGeom>
            <a:solidFill>
              <a:srgbClr val="99D4ED"/>
            </a:solidFill>
            <a:ln cap="sq">
              <a:noFill/>
              <a:prstDash val="solid"/>
              <a:miter/>
            </a:ln>
          </p:spPr>
        </p:sp>
        <p:sp>
          <p:nvSpPr>
            <p:cNvPr name="TextBox 4" id="4"/>
            <p:cNvSpPr txBox="true"/>
            <p:nvPr/>
          </p:nvSpPr>
          <p:spPr>
            <a:xfrm>
              <a:off x="0" y="-19050"/>
              <a:ext cx="1819152" cy="1872555"/>
            </a:xfrm>
            <a:prstGeom prst="rect">
              <a:avLst/>
            </a:prstGeom>
          </p:spPr>
          <p:txBody>
            <a:bodyPr anchor="ctr" rtlCol="false" tIns="50800" lIns="50800" bIns="50800" rIns="50800"/>
            <a:lstStyle/>
            <a:p>
              <a:pPr algn="ctr" marL="0" indent="0" lvl="0">
                <a:lnSpc>
                  <a:spcPts val="2639"/>
                </a:lnSpc>
                <a:spcBef>
                  <a:spcPct val="0"/>
                </a:spcBef>
              </a:pPr>
            </a:p>
          </p:txBody>
        </p:sp>
      </p:grpSp>
      <p:grpSp>
        <p:nvGrpSpPr>
          <p:cNvPr name="Group 5" id="5"/>
          <p:cNvGrpSpPr/>
          <p:nvPr/>
        </p:nvGrpSpPr>
        <p:grpSpPr>
          <a:xfrm rot="0">
            <a:off x="0" y="7037529"/>
            <a:ext cx="6907094" cy="3249471"/>
            <a:chOff x="0" y="0"/>
            <a:chExt cx="1819152" cy="855828"/>
          </a:xfrm>
        </p:grpSpPr>
        <p:sp>
          <p:nvSpPr>
            <p:cNvPr name="Freeform 6" id="6"/>
            <p:cNvSpPr/>
            <p:nvPr/>
          </p:nvSpPr>
          <p:spPr>
            <a:xfrm flipH="false" flipV="false" rot="0">
              <a:off x="0" y="0"/>
              <a:ext cx="1819152" cy="855828"/>
            </a:xfrm>
            <a:custGeom>
              <a:avLst/>
              <a:gdLst/>
              <a:ahLst/>
              <a:cxnLst/>
              <a:rect r="r" b="b" t="t" l="l"/>
              <a:pathLst>
                <a:path h="855828" w="1819152">
                  <a:moveTo>
                    <a:pt x="0" y="0"/>
                  </a:moveTo>
                  <a:lnTo>
                    <a:pt x="1819152" y="0"/>
                  </a:lnTo>
                  <a:lnTo>
                    <a:pt x="1819152" y="855828"/>
                  </a:lnTo>
                  <a:lnTo>
                    <a:pt x="0" y="855828"/>
                  </a:lnTo>
                  <a:close/>
                </a:path>
              </a:pathLst>
            </a:custGeom>
            <a:solidFill>
              <a:srgbClr val="F1B756"/>
            </a:solidFill>
            <a:ln cap="sq">
              <a:noFill/>
              <a:prstDash val="solid"/>
              <a:miter/>
            </a:ln>
          </p:spPr>
        </p:sp>
        <p:sp>
          <p:nvSpPr>
            <p:cNvPr name="TextBox 7" id="7"/>
            <p:cNvSpPr txBox="true"/>
            <p:nvPr/>
          </p:nvSpPr>
          <p:spPr>
            <a:xfrm>
              <a:off x="0" y="-19050"/>
              <a:ext cx="1819152" cy="874878"/>
            </a:xfrm>
            <a:prstGeom prst="rect">
              <a:avLst/>
            </a:prstGeom>
          </p:spPr>
          <p:txBody>
            <a:bodyPr anchor="ctr" rtlCol="false" tIns="50800" lIns="50800" bIns="50800" rIns="50800"/>
            <a:lstStyle/>
            <a:p>
              <a:pPr algn="ctr" marL="0" indent="0" lvl="0">
                <a:lnSpc>
                  <a:spcPts val="2639"/>
                </a:lnSpc>
                <a:spcBef>
                  <a:spcPct val="0"/>
                </a:spcBef>
              </a:pPr>
            </a:p>
          </p:txBody>
        </p:sp>
      </p:grpSp>
      <p:grpSp>
        <p:nvGrpSpPr>
          <p:cNvPr name="Group 8" id="8"/>
          <p:cNvGrpSpPr/>
          <p:nvPr/>
        </p:nvGrpSpPr>
        <p:grpSpPr>
          <a:xfrm rot="0">
            <a:off x="7498827" y="2253801"/>
            <a:ext cx="9760473" cy="7004499"/>
            <a:chOff x="0" y="0"/>
            <a:chExt cx="2570660" cy="1844806"/>
          </a:xfrm>
        </p:grpSpPr>
        <p:sp>
          <p:nvSpPr>
            <p:cNvPr name="Freeform 9" id="9"/>
            <p:cNvSpPr/>
            <p:nvPr/>
          </p:nvSpPr>
          <p:spPr>
            <a:xfrm flipH="false" flipV="false" rot="0">
              <a:off x="0" y="0"/>
              <a:ext cx="2570660" cy="1844806"/>
            </a:xfrm>
            <a:custGeom>
              <a:avLst/>
              <a:gdLst/>
              <a:ahLst/>
              <a:cxnLst/>
              <a:rect r="r" b="b" t="t" l="l"/>
              <a:pathLst>
                <a:path h="1844806" w="2570660">
                  <a:moveTo>
                    <a:pt x="0" y="0"/>
                  </a:moveTo>
                  <a:lnTo>
                    <a:pt x="2570660" y="0"/>
                  </a:lnTo>
                  <a:lnTo>
                    <a:pt x="2570660" y="1844806"/>
                  </a:lnTo>
                  <a:lnTo>
                    <a:pt x="0" y="1844806"/>
                  </a:lnTo>
                  <a:close/>
                </a:path>
              </a:pathLst>
            </a:custGeom>
            <a:solidFill>
              <a:srgbClr val="FEF4E9"/>
            </a:solidFill>
          </p:spPr>
        </p:sp>
        <p:sp>
          <p:nvSpPr>
            <p:cNvPr name="TextBox 10" id="10"/>
            <p:cNvSpPr txBox="true"/>
            <p:nvPr/>
          </p:nvSpPr>
          <p:spPr>
            <a:xfrm>
              <a:off x="0" y="-19050"/>
              <a:ext cx="2570660" cy="1863856"/>
            </a:xfrm>
            <a:prstGeom prst="rect">
              <a:avLst/>
            </a:prstGeom>
          </p:spPr>
          <p:txBody>
            <a:bodyPr anchor="ctr" rtlCol="false" tIns="50800" lIns="50800" bIns="50800" rIns="50800"/>
            <a:lstStyle/>
            <a:p>
              <a:pPr algn="ctr">
                <a:lnSpc>
                  <a:spcPts val="2639"/>
                </a:lnSpc>
              </a:pPr>
            </a:p>
          </p:txBody>
        </p:sp>
      </p:grpSp>
      <p:grpSp>
        <p:nvGrpSpPr>
          <p:cNvPr name="Group 11" id="11"/>
          <p:cNvGrpSpPr/>
          <p:nvPr/>
        </p:nvGrpSpPr>
        <p:grpSpPr>
          <a:xfrm rot="0">
            <a:off x="7498827" y="1028700"/>
            <a:ext cx="9760473" cy="1225101"/>
            <a:chOff x="0" y="0"/>
            <a:chExt cx="2570660" cy="322660"/>
          </a:xfrm>
        </p:grpSpPr>
        <p:sp>
          <p:nvSpPr>
            <p:cNvPr name="Freeform 12" id="12"/>
            <p:cNvSpPr/>
            <p:nvPr/>
          </p:nvSpPr>
          <p:spPr>
            <a:xfrm flipH="false" flipV="false" rot="0">
              <a:off x="0" y="0"/>
              <a:ext cx="2570660" cy="322660"/>
            </a:xfrm>
            <a:custGeom>
              <a:avLst/>
              <a:gdLst/>
              <a:ahLst/>
              <a:cxnLst/>
              <a:rect r="r" b="b" t="t" l="l"/>
              <a:pathLst>
                <a:path h="322660" w="2570660">
                  <a:moveTo>
                    <a:pt x="0" y="0"/>
                  </a:moveTo>
                  <a:lnTo>
                    <a:pt x="2570660" y="0"/>
                  </a:lnTo>
                  <a:lnTo>
                    <a:pt x="2570660" y="322660"/>
                  </a:lnTo>
                  <a:lnTo>
                    <a:pt x="0" y="322660"/>
                  </a:lnTo>
                  <a:close/>
                </a:path>
              </a:pathLst>
            </a:custGeom>
            <a:solidFill>
              <a:srgbClr val="F9B062"/>
            </a:solidFill>
          </p:spPr>
        </p:sp>
        <p:sp>
          <p:nvSpPr>
            <p:cNvPr name="TextBox 13" id="13"/>
            <p:cNvSpPr txBox="true"/>
            <p:nvPr/>
          </p:nvSpPr>
          <p:spPr>
            <a:xfrm>
              <a:off x="0" y="-19050"/>
              <a:ext cx="2570660" cy="341710"/>
            </a:xfrm>
            <a:prstGeom prst="rect">
              <a:avLst/>
            </a:prstGeom>
          </p:spPr>
          <p:txBody>
            <a:bodyPr anchor="ctr" rtlCol="false" tIns="50800" lIns="50800" bIns="50800" rIns="50800"/>
            <a:lstStyle/>
            <a:p>
              <a:pPr algn="ctr">
                <a:lnSpc>
                  <a:spcPts val="2639"/>
                </a:lnSpc>
              </a:pPr>
            </a:p>
          </p:txBody>
        </p:sp>
      </p:grpSp>
      <p:sp>
        <p:nvSpPr>
          <p:cNvPr name="Freeform 14" id="14"/>
          <p:cNvSpPr/>
          <p:nvPr/>
        </p:nvSpPr>
        <p:spPr>
          <a:xfrm flipH="false" flipV="false" rot="0">
            <a:off x="812404" y="6604864"/>
            <a:ext cx="5375381" cy="3682136"/>
          </a:xfrm>
          <a:custGeom>
            <a:avLst/>
            <a:gdLst/>
            <a:ahLst/>
            <a:cxnLst/>
            <a:rect r="r" b="b" t="t" l="l"/>
            <a:pathLst>
              <a:path h="3682136" w="5375381">
                <a:moveTo>
                  <a:pt x="0" y="0"/>
                </a:moveTo>
                <a:lnTo>
                  <a:pt x="5375381" y="0"/>
                </a:lnTo>
                <a:lnTo>
                  <a:pt x="5375381" y="3682136"/>
                </a:lnTo>
                <a:lnTo>
                  <a:pt x="0" y="3682136"/>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15" id="15"/>
          <p:cNvSpPr txBox="true"/>
          <p:nvPr/>
        </p:nvSpPr>
        <p:spPr>
          <a:xfrm rot="0">
            <a:off x="1028700" y="1076325"/>
            <a:ext cx="4942789" cy="866775"/>
          </a:xfrm>
          <a:prstGeom prst="rect">
            <a:avLst/>
          </a:prstGeom>
        </p:spPr>
        <p:txBody>
          <a:bodyPr anchor="t" rtlCol="false" tIns="0" lIns="0" bIns="0" rIns="0">
            <a:spAutoFit/>
          </a:bodyPr>
          <a:lstStyle/>
          <a:p>
            <a:pPr algn="l" marL="0" indent="0" lvl="0">
              <a:lnSpc>
                <a:spcPts val="6600"/>
              </a:lnSpc>
              <a:spcBef>
                <a:spcPct val="0"/>
              </a:spcBef>
            </a:pPr>
            <a:r>
              <a:rPr lang="en-US" b="true" sz="6000">
                <a:solidFill>
                  <a:srgbClr val="004A69"/>
                </a:solidFill>
                <a:latin typeface="Trebuchet MS Bold"/>
                <a:ea typeface="Trebuchet MS Bold"/>
                <a:cs typeface="Trebuchet MS Bold"/>
                <a:sym typeface="Trebuchet MS Bold"/>
              </a:rPr>
              <a:t>Services</a:t>
            </a:r>
          </a:p>
        </p:txBody>
      </p:sp>
      <p:sp>
        <p:nvSpPr>
          <p:cNvPr name="TextBox 16" id="16"/>
          <p:cNvSpPr txBox="true"/>
          <p:nvPr/>
        </p:nvSpPr>
        <p:spPr>
          <a:xfrm rot="0">
            <a:off x="1028700" y="3274519"/>
            <a:ext cx="4849694" cy="2734310"/>
          </a:xfrm>
          <a:prstGeom prst="rect">
            <a:avLst/>
          </a:prstGeom>
        </p:spPr>
        <p:txBody>
          <a:bodyPr anchor="t" rtlCol="false" tIns="0" lIns="0" bIns="0" rIns="0">
            <a:spAutoFit/>
          </a:bodyPr>
          <a:lstStyle/>
          <a:p>
            <a:pPr algn="l" marL="0" indent="0" lvl="0">
              <a:lnSpc>
                <a:spcPts val="3640"/>
              </a:lnSpc>
              <a:spcBef>
                <a:spcPct val="0"/>
              </a:spcBef>
            </a:pPr>
            <a:r>
              <a:rPr lang="en-US" sz="2600">
                <a:solidFill>
                  <a:srgbClr val="004A69"/>
                </a:solidFill>
                <a:latin typeface="Trebuchet MS"/>
                <a:ea typeface="Trebuchet MS"/>
                <a:cs typeface="Trebuchet MS"/>
                <a:sym typeface="Trebuchet MS"/>
              </a:rPr>
              <a:t>Through these policies, we want to understand young people’s views on the future of the public services, housing and support available and accessible to young people in Scotland.</a:t>
            </a:r>
          </a:p>
        </p:txBody>
      </p:sp>
      <p:sp>
        <p:nvSpPr>
          <p:cNvPr name="TextBox 17" id="17"/>
          <p:cNvSpPr txBox="true"/>
          <p:nvPr/>
        </p:nvSpPr>
        <p:spPr>
          <a:xfrm rot="0">
            <a:off x="7865146" y="1288919"/>
            <a:ext cx="9027835" cy="815340"/>
          </a:xfrm>
          <a:prstGeom prst="rect">
            <a:avLst/>
          </a:prstGeom>
        </p:spPr>
        <p:txBody>
          <a:bodyPr anchor="t" rtlCol="false" tIns="0" lIns="0" bIns="0" rIns="0">
            <a:spAutoFit/>
          </a:bodyPr>
          <a:lstStyle/>
          <a:p>
            <a:pPr algn="l" marL="0" indent="0" lvl="0">
              <a:lnSpc>
                <a:spcPts val="6269"/>
              </a:lnSpc>
              <a:spcBef>
                <a:spcPct val="0"/>
              </a:spcBef>
            </a:pPr>
            <a:r>
              <a:rPr lang="en-US" b="true" sz="5699">
                <a:solidFill>
                  <a:srgbClr val="000000"/>
                </a:solidFill>
                <a:latin typeface="Trebuchet MS Bold"/>
                <a:ea typeface="Trebuchet MS Bold"/>
                <a:cs typeface="Trebuchet MS Bold"/>
                <a:sym typeface="Trebuchet MS Bold"/>
              </a:rPr>
              <a:t>Policy #5</a:t>
            </a:r>
          </a:p>
        </p:txBody>
      </p:sp>
      <p:sp>
        <p:nvSpPr>
          <p:cNvPr name="TextBox 18" id="18"/>
          <p:cNvSpPr txBox="true"/>
          <p:nvPr/>
        </p:nvSpPr>
        <p:spPr>
          <a:xfrm rot="0">
            <a:off x="7865146" y="2901726"/>
            <a:ext cx="9027835" cy="5622925"/>
          </a:xfrm>
          <a:prstGeom prst="rect">
            <a:avLst/>
          </a:prstGeom>
        </p:spPr>
        <p:txBody>
          <a:bodyPr anchor="t" rtlCol="false" tIns="0" lIns="0" bIns="0" rIns="0">
            <a:spAutoFit/>
          </a:bodyPr>
          <a:lstStyle/>
          <a:p>
            <a:pPr algn="l" marL="0" indent="0" lvl="0">
              <a:lnSpc>
                <a:spcPts val="5599"/>
              </a:lnSpc>
              <a:spcBef>
                <a:spcPct val="0"/>
              </a:spcBef>
            </a:pPr>
            <a:r>
              <a:rPr lang="en-US" sz="3999">
                <a:solidFill>
                  <a:srgbClr val="004A69"/>
                </a:solidFill>
                <a:latin typeface="Trebuchet MS"/>
                <a:ea typeface="Trebuchet MS"/>
                <a:cs typeface="Trebuchet MS"/>
                <a:sym typeface="Trebuchet MS"/>
              </a:rPr>
              <a:t>In order to ensure that every young person in Scotland has accessible, affordable and secure housing, the Scottish Government should invest in social housing and allocate funding to local authorities – particularly in rural and island communities - to ensure housing is fit for local need.</a:t>
            </a:r>
          </a:p>
        </p:txBody>
      </p:sp>
    </p:spTree>
  </p:cSld>
  <p:clrMapOvr>
    <a:masterClrMapping/>
  </p:clrMapOvr>
</p:sld>
</file>

<file path=ppt/slides/slide21.xml><?xml version="1.0" encoding="utf-8"?>
<p:sld xmlns:p="http://schemas.openxmlformats.org/presentationml/2006/main" xmlns:a="http://schemas.openxmlformats.org/drawingml/2006/main" xmlns:r="http://schemas.openxmlformats.org/officeDocument/2006/relationships">
  <p:cSld>
    <p:bg>
      <p:bgPr>
        <a:solidFill>
          <a:srgbClr val="E6F4FA"/>
        </a:solidFill>
      </p:bgPr>
    </p:bg>
    <p:spTree>
      <p:nvGrpSpPr>
        <p:cNvPr id="1" name=""/>
        <p:cNvGrpSpPr/>
        <p:nvPr/>
      </p:nvGrpSpPr>
      <p:grpSpPr>
        <a:xfrm>
          <a:off x="0" y="0"/>
          <a:ext cx="0" cy="0"/>
          <a:chOff x="0" y="0"/>
          <a:chExt cx="0" cy="0"/>
        </a:xfrm>
      </p:grpSpPr>
      <p:grpSp>
        <p:nvGrpSpPr>
          <p:cNvPr name="Group 2" id="2"/>
          <p:cNvGrpSpPr/>
          <p:nvPr/>
        </p:nvGrpSpPr>
        <p:grpSpPr>
          <a:xfrm rot="0">
            <a:off x="0" y="0"/>
            <a:ext cx="6907094" cy="7037529"/>
            <a:chOff x="0" y="0"/>
            <a:chExt cx="1819152" cy="1853505"/>
          </a:xfrm>
        </p:grpSpPr>
        <p:sp>
          <p:nvSpPr>
            <p:cNvPr name="Freeform 3" id="3"/>
            <p:cNvSpPr/>
            <p:nvPr/>
          </p:nvSpPr>
          <p:spPr>
            <a:xfrm flipH="false" flipV="false" rot="0">
              <a:off x="0" y="0"/>
              <a:ext cx="1819152" cy="1853505"/>
            </a:xfrm>
            <a:custGeom>
              <a:avLst/>
              <a:gdLst/>
              <a:ahLst/>
              <a:cxnLst/>
              <a:rect r="r" b="b" t="t" l="l"/>
              <a:pathLst>
                <a:path h="1853505" w="1819152">
                  <a:moveTo>
                    <a:pt x="0" y="0"/>
                  </a:moveTo>
                  <a:lnTo>
                    <a:pt x="1819152" y="0"/>
                  </a:lnTo>
                  <a:lnTo>
                    <a:pt x="1819152" y="1853505"/>
                  </a:lnTo>
                  <a:lnTo>
                    <a:pt x="0" y="1853505"/>
                  </a:lnTo>
                  <a:close/>
                </a:path>
              </a:pathLst>
            </a:custGeom>
            <a:solidFill>
              <a:srgbClr val="99D4ED"/>
            </a:solidFill>
            <a:ln cap="sq">
              <a:noFill/>
              <a:prstDash val="solid"/>
              <a:miter/>
            </a:ln>
          </p:spPr>
        </p:sp>
        <p:sp>
          <p:nvSpPr>
            <p:cNvPr name="TextBox 4" id="4"/>
            <p:cNvSpPr txBox="true"/>
            <p:nvPr/>
          </p:nvSpPr>
          <p:spPr>
            <a:xfrm>
              <a:off x="0" y="-19050"/>
              <a:ext cx="1819152" cy="1872555"/>
            </a:xfrm>
            <a:prstGeom prst="rect">
              <a:avLst/>
            </a:prstGeom>
          </p:spPr>
          <p:txBody>
            <a:bodyPr anchor="ctr" rtlCol="false" tIns="50800" lIns="50800" bIns="50800" rIns="50800"/>
            <a:lstStyle/>
            <a:p>
              <a:pPr algn="ctr" marL="0" indent="0" lvl="0">
                <a:lnSpc>
                  <a:spcPts val="2639"/>
                </a:lnSpc>
                <a:spcBef>
                  <a:spcPct val="0"/>
                </a:spcBef>
              </a:pPr>
            </a:p>
          </p:txBody>
        </p:sp>
      </p:grpSp>
      <p:grpSp>
        <p:nvGrpSpPr>
          <p:cNvPr name="Group 5" id="5"/>
          <p:cNvGrpSpPr/>
          <p:nvPr/>
        </p:nvGrpSpPr>
        <p:grpSpPr>
          <a:xfrm rot="0">
            <a:off x="0" y="7037529"/>
            <a:ext cx="6907094" cy="3249471"/>
            <a:chOff x="0" y="0"/>
            <a:chExt cx="1819152" cy="855828"/>
          </a:xfrm>
        </p:grpSpPr>
        <p:sp>
          <p:nvSpPr>
            <p:cNvPr name="Freeform 6" id="6"/>
            <p:cNvSpPr/>
            <p:nvPr/>
          </p:nvSpPr>
          <p:spPr>
            <a:xfrm flipH="false" flipV="false" rot="0">
              <a:off x="0" y="0"/>
              <a:ext cx="1819152" cy="855828"/>
            </a:xfrm>
            <a:custGeom>
              <a:avLst/>
              <a:gdLst/>
              <a:ahLst/>
              <a:cxnLst/>
              <a:rect r="r" b="b" t="t" l="l"/>
              <a:pathLst>
                <a:path h="855828" w="1819152">
                  <a:moveTo>
                    <a:pt x="0" y="0"/>
                  </a:moveTo>
                  <a:lnTo>
                    <a:pt x="1819152" y="0"/>
                  </a:lnTo>
                  <a:lnTo>
                    <a:pt x="1819152" y="855828"/>
                  </a:lnTo>
                  <a:lnTo>
                    <a:pt x="0" y="855828"/>
                  </a:lnTo>
                  <a:close/>
                </a:path>
              </a:pathLst>
            </a:custGeom>
            <a:solidFill>
              <a:srgbClr val="F1B756"/>
            </a:solidFill>
            <a:ln cap="sq">
              <a:noFill/>
              <a:prstDash val="solid"/>
              <a:miter/>
            </a:ln>
          </p:spPr>
        </p:sp>
        <p:sp>
          <p:nvSpPr>
            <p:cNvPr name="TextBox 7" id="7"/>
            <p:cNvSpPr txBox="true"/>
            <p:nvPr/>
          </p:nvSpPr>
          <p:spPr>
            <a:xfrm>
              <a:off x="0" y="-19050"/>
              <a:ext cx="1819152" cy="874878"/>
            </a:xfrm>
            <a:prstGeom prst="rect">
              <a:avLst/>
            </a:prstGeom>
          </p:spPr>
          <p:txBody>
            <a:bodyPr anchor="ctr" rtlCol="false" tIns="50800" lIns="50800" bIns="50800" rIns="50800"/>
            <a:lstStyle/>
            <a:p>
              <a:pPr algn="ctr" marL="0" indent="0" lvl="0">
                <a:lnSpc>
                  <a:spcPts val="2639"/>
                </a:lnSpc>
                <a:spcBef>
                  <a:spcPct val="0"/>
                </a:spcBef>
              </a:pPr>
            </a:p>
          </p:txBody>
        </p:sp>
      </p:grpSp>
      <p:grpSp>
        <p:nvGrpSpPr>
          <p:cNvPr name="Group 8" id="8"/>
          <p:cNvGrpSpPr/>
          <p:nvPr/>
        </p:nvGrpSpPr>
        <p:grpSpPr>
          <a:xfrm rot="0">
            <a:off x="7498827" y="2253801"/>
            <a:ext cx="9760473" cy="7004499"/>
            <a:chOff x="0" y="0"/>
            <a:chExt cx="2570660" cy="1844806"/>
          </a:xfrm>
        </p:grpSpPr>
        <p:sp>
          <p:nvSpPr>
            <p:cNvPr name="Freeform 9" id="9"/>
            <p:cNvSpPr/>
            <p:nvPr/>
          </p:nvSpPr>
          <p:spPr>
            <a:xfrm flipH="false" flipV="false" rot="0">
              <a:off x="0" y="0"/>
              <a:ext cx="2570660" cy="1844806"/>
            </a:xfrm>
            <a:custGeom>
              <a:avLst/>
              <a:gdLst/>
              <a:ahLst/>
              <a:cxnLst/>
              <a:rect r="r" b="b" t="t" l="l"/>
              <a:pathLst>
                <a:path h="1844806" w="2570660">
                  <a:moveTo>
                    <a:pt x="0" y="0"/>
                  </a:moveTo>
                  <a:lnTo>
                    <a:pt x="2570660" y="0"/>
                  </a:lnTo>
                  <a:lnTo>
                    <a:pt x="2570660" y="1844806"/>
                  </a:lnTo>
                  <a:lnTo>
                    <a:pt x="0" y="1844806"/>
                  </a:lnTo>
                  <a:close/>
                </a:path>
              </a:pathLst>
            </a:custGeom>
            <a:solidFill>
              <a:srgbClr val="FEF4E9"/>
            </a:solidFill>
          </p:spPr>
        </p:sp>
        <p:sp>
          <p:nvSpPr>
            <p:cNvPr name="TextBox 10" id="10"/>
            <p:cNvSpPr txBox="true"/>
            <p:nvPr/>
          </p:nvSpPr>
          <p:spPr>
            <a:xfrm>
              <a:off x="0" y="-19050"/>
              <a:ext cx="2570660" cy="1863856"/>
            </a:xfrm>
            <a:prstGeom prst="rect">
              <a:avLst/>
            </a:prstGeom>
          </p:spPr>
          <p:txBody>
            <a:bodyPr anchor="ctr" rtlCol="false" tIns="50800" lIns="50800" bIns="50800" rIns="50800"/>
            <a:lstStyle/>
            <a:p>
              <a:pPr algn="ctr">
                <a:lnSpc>
                  <a:spcPts val="2639"/>
                </a:lnSpc>
              </a:pPr>
            </a:p>
          </p:txBody>
        </p:sp>
      </p:grpSp>
      <p:grpSp>
        <p:nvGrpSpPr>
          <p:cNvPr name="Group 11" id="11"/>
          <p:cNvGrpSpPr/>
          <p:nvPr/>
        </p:nvGrpSpPr>
        <p:grpSpPr>
          <a:xfrm rot="0">
            <a:off x="7498827" y="1028700"/>
            <a:ext cx="9760473" cy="1225101"/>
            <a:chOff x="0" y="0"/>
            <a:chExt cx="2570660" cy="322660"/>
          </a:xfrm>
        </p:grpSpPr>
        <p:sp>
          <p:nvSpPr>
            <p:cNvPr name="Freeform 12" id="12"/>
            <p:cNvSpPr/>
            <p:nvPr/>
          </p:nvSpPr>
          <p:spPr>
            <a:xfrm flipH="false" flipV="false" rot="0">
              <a:off x="0" y="0"/>
              <a:ext cx="2570660" cy="322660"/>
            </a:xfrm>
            <a:custGeom>
              <a:avLst/>
              <a:gdLst/>
              <a:ahLst/>
              <a:cxnLst/>
              <a:rect r="r" b="b" t="t" l="l"/>
              <a:pathLst>
                <a:path h="322660" w="2570660">
                  <a:moveTo>
                    <a:pt x="0" y="0"/>
                  </a:moveTo>
                  <a:lnTo>
                    <a:pt x="2570660" y="0"/>
                  </a:lnTo>
                  <a:lnTo>
                    <a:pt x="2570660" y="322660"/>
                  </a:lnTo>
                  <a:lnTo>
                    <a:pt x="0" y="322660"/>
                  </a:lnTo>
                  <a:close/>
                </a:path>
              </a:pathLst>
            </a:custGeom>
            <a:solidFill>
              <a:srgbClr val="F9B062"/>
            </a:solidFill>
          </p:spPr>
        </p:sp>
        <p:sp>
          <p:nvSpPr>
            <p:cNvPr name="TextBox 13" id="13"/>
            <p:cNvSpPr txBox="true"/>
            <p:nvPr/>
          </p:nvSpPr>
          <p:spPr>
            <a:xfrm>
              <a:off x="0" y="-19050"/>
              <a:ext cx="2570660" cy="341710"/>
            </a:xfrm>
            <a:prstGeom prst="rect">
              <a:avLst/>
            </a:prstGeom>
          </p:spPr>
          <p:txBody>
            <a:bodyPr anchor="ctr" rtlCol="false" tIns="50800" lIns="50800" bIns="50800" rIns="50800"/>
            <a:lstStyle/>
            <a:p>
              <a:pPr algn="ctr">
                <a:lnSpc>
                  <a:spcPts val="2639"/>
                </a:lnSpc>
              </a:pPr>
            </a:p>
          </p:txBody>
        </p:sp>
      </p:grpSp>
      <p:sp>
        <p:nvSpPr>
          <p:cNvPr name="Freeform 14" id="14"/>
          <p:cNvSpPr/>
          <p:nvPr/>
        </p:nvSpPr>
        <p:spPr>
          <a:xfrm flipH="false" flipV="false" rot="0">
            <a:off x="812404" y="6604864"/>
            <a:ext cx="5375381" cy="3682136"/>
          </a:xfrm>
          <a:custGeom>
            <a:avLst/>
            <a:gdLst/>
            <a:ahLst/>
            <a:cxnLst/>
            <a:rect r="r" b="b" t="t" l="l"/>
            <a:pathLst>
              <a:path h="3682136" w="5375381">
                <a:moveTo>
                  <a:pt x="0" y="0"/>
                </a:moveTo>
                <a:lnTo>
                  <a:pt x="5375381" y="0"/>
                </a:lnTo>
                <a:lnTo>
                  <a:pt x="5375381" y="3682136"/>
                </a:lnTo>
                <a:lnTo>
                  <a:pt x="0" y="3682136"/>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15" id="15"/>
          <p:cNvSpPr txBox="true"/>
          <p:nvPr/>
        </p:nvSpPr>
        <p:spPr>
          <a:xfrm rot="0">
            <a:off x="1028700" y="1076325"/>
            <a:ext cx="4942789" cy="866775"/>
          </a:xfrm>
          <a:prstGeom prst="rect">
            <a:avLst/>
          </a:prstGeom>
        </p:spPr>
        <p:txBody>
          <a:bodyPr anchor="t" rtlCol="false" tIns="0" lIns="0" bIns="0" rIns="0">
            <a:spAutoFit/>
          </a:bodyPr>
          <a:lstStyle/>
          <a:p>
            <a:pPr algn="l" marL="0" indent="0" lvl="0">
              <a:lnSpc>
                <a:spcPts val="6600"/>
              </a:lnSpc>
              <a:spcBef>
                <a:spcPct val="0"/>
              </a:spcBef>
            </a:pPr>
            <a:r>
              <a:rPr lang="en-US" b="true" sz="6000">
                <a:solidFill>
                  <a:srgbClr val="004A69"/>
                </a:solidFill>
                <a:latin typeface="Trebuchet MS Bold"/>
                <a:ea typeface="Trebuchet MS Bold"/>
                <a:cs typeface="Trebuchet MS Bold"/>
                <a:sym typeface="Trebuchet MS Bold"/>
              </a:rPr>
              <a:t>Services</a:t>
            </a:r>
          </a:p>
        </p:txBody>
      </p:sp>
      <p:sp>
        <p:nvSpPr>
          <p:cNvPr name="TextBox 16" id="16"/>
          <p:cNvSpPr txBox="true"/>
          <p:nvPr/>
        </p:nvSpPr>
        <p:spPr>
          <a:xfrm rot="0">
            <a:off x="1028700" y="3274519"/>
            <a:ext cx="4849694" cy="2734310"/>
          </a:xfrm>
          <a:prstGeom prst="rect">
            <a:avLst/>
          </a:prstGeom>
        </p:spPr>
        <p:txBody>
          <a:bodyPr anchor="t" rtlCol="false" tIns="0" lIns="0" bIns="0" rIns="0">
            <a:spAutoFit/>
          </a:bodyPr>
          <a:lstStyle/>
          <a:p>
            <a:pPr algn="l" marL="0" indent="0" lvl="0">
              <a:lnSpc>
                <a:spcPts val="3640"/>
              </a:lnSpc>
              <a:spcBef>
                <a:spcPct val="0"/>
              </a:spcBef>
            </a:pPr>
            <a:r>
              <a:rPr lang="en-US" sz="2600">
                <a:solidFill>
                  <a:srgbClr val="004A69"/>
                </a:solidFill>
                <a:latin typeface="Trebuchet MS"/>
                <a:ea typeface="Trebuchet MS"/>
                <a:cs typeface="Trebuchet MS"/>
                <a:sym typeface="Trebuchet MS"/>
              </a:rPr>
              <a:t>Through these policies, we want to understand young people’s views on the future of the public services, housing and support available and accessible to young people in Scotland.</a:t>
            </a:r>
          </a:p>
        </p:txBody>
      </p:sp>
      <p:sp>
        <p:nvSpPr>
          <p:cNvPr name="TextBox 17" id="17"/>
          <p:cNvSpPr txBox="true"/>
          <p:nvPr/>
        </p:nvSpPr>
        <p:spPr>
          <a:xfrm rot="0">
            <a:off x="7865146" y="1288919"/>
            <a:ext cx="9027835" cy="815340"/>
          </a:xfrm>
          <a:prstGeom prst="rect">
            <a:avLst/>
          </a:prstGeom>
        </p:spPr>
        <p:txBody>
          <a:bodyPr anchor="t" rtlCol="false" tIns="0" lIns="0" bIns="0" rIns="0">
            <a:spAutoFit/>
          </a:bodyPr>
          <a:lstStyle/>
          <a:p>
            <a:pPr algn="l" marL="0" indent="0" lvl="0">
              <a:lnSpc>
                <a:spcPts val="6269"/>
              </a:lnSpc>
              <a:spcBef>
                <a:spcPct val="0"/>
              </a:spcBef>
            </a:pPr>
            <a:r>
              <a:rPr lang="en-US" b="true" sz="5699">
                <a:solidFill>
                  <a:srgbClr val="000000"/>
                </a:solidFill>
                <a:latin typeface="Trebuchet MS Bold"/>
                <a:ea typeface="Trebuchet MS Bold"/>
                <a:cs typeface="Trebuchet MS Bold"/>
                <a:sym typeface="Trebuchet MS Bold"/>
              </a:rPr>
              <a:t>Policy #6</a:t>
            </a:r>
          </a:p>
        </p:txBody>
      </p:sp>
      <p:sp>
        <p:nvSpPr>
          <p:cNvPr name="TextBox 18" id="18"/>
          <p:cNvSpPr txBox="true"/>
          <p:nvPr/>
        </p:nvSpPr>
        <p:spPr>
          <a:xfrm rot="0">
            <a:off x="7865146" y="3606576"/>
            <a:ext cx="9027835" cy="4213225"/>
          </a:xfrm>
          <a:prstGeom prst="rect">
            <a:avLst/>
          </a:prstGeom>
        </p:spPr>
        <p:txBody>
          <a:bodyPr anchor="t" rtlCol="false" tIns="0" lIns="0" bIns="0" rIns="0">
            <a:spAutoFit/>
          </a:bodyPr>
          <a:lstStyle/>
          <a:p>
            <a:pPr algn="l" marL="0" indent="0" lvl="0">
              <a:lnSpc>
                <a:spcPts val="5599"/>
              </a:lnSpc>
              <a:spcBef>
                <a:spcPct val="0"/>
              </a:spcBef>
            </a:pPr>
            <a:r>
              <a:rPr lang="en-US" sz="3999">
                <a:solidFill>
                  <a:srgbClr val="004A69"/>
                </a:solidFill>
                <a:latin typeface="Trebuchet MS"/>
                <a:ea typeface="Trebuchet MS"/>
                <a:cs typeface="Trebuchet MS"/>
                <a:sym typeface="Trebuchet MS"/>
              </a:rPr>
              <a:t>The Scottish Government must strengthen rent controls for all young people, including students and apprentices, in Scotland and ensure that all young people are aware of their rights in relation to housing.</a:t>
            </a:r>
          </a:p>
        </p:txBody>
      </p:sp>
    </p:spTree>
  </p:cSld>
  <p:clrMapOvr>
    <a:masterClrMapping/>
  </p:clrMapOvr>
</p:sld>
</file>

<file path=ppt/slides/slide22.xml><?xml version="1.0" encoding="utf-8"?>
<p:sld xmlns:p="http://schemas.openxmlformats.org/presentationml/2006/main" xmlns:a="http://schemas.openxmlformats.org/drawingml/2006/main" xmlns:r="http://schemas.openxmlformats.org/officeDocument/2006/relationships">
  <p:cSld>
    <p:bg>
      <p:bgPr>
        <a:solidFill>
          <a:srgbClr val="E6F4FA"/>
        </a:solidFill>
      </p:bgPr>
    </p:bg>
    <p:spTree>
      <p:nvGrpSpPr>
        <p:cNvPr id="1" name=""/>
        <p:cNvGrpSpPr/>
        <p:nvPr/>
      </p:nvGrpSpPr>
      <p:grpSpPr>
        <a:xfrm>
          <a:off x="0" y="0"/>
          <a:ext cx="0" cy="0"/>
          <a:chOff x="0" y="0"/>
          <a:chExt cx="0" cy="0"/>
        </a:xfrm>
      </p:grpSpPr>
      <p:grpSp>
        <p:nvGrpSpPr>
          <p:cNvPr name="Group 2" id="2"/>
          <p:cNvGrpSpPr/>
          <p:nvPr/>
        </p:nvGrpSpPr>
        <p:grpSpPr>
          <a:xfrm rot="0">
            <a:off x="0" y="0"/>
            <a:ext cx="6907094" cy="7037529"/>
            <a:chOff x="0" y="0"/>
            <a:chExt cx="1819152" cy="1853505"/>
          </a:xfrm>
        </p:grpSpPr>
        <p:sp>
          <p:nvSpPr>
            <p:cNvPr name="Freeform 3" id="3"/>
            <p:cNvSpPr/>
            <p:nvPr/>
          </p:nvSpPr>
          <p:spPr>
            <a:xfrm flipH="false" flipV="false" rot="0">
              <a:off x="0" y="0"/>
              <a:ext cx="1819152" cy="1853505"/>
            </a:xfrm>
            <a:custGeom>
              <a:avLst/>
              <a:gdLst/>
              <a:ahLst/>
              <a:cxnLst/>
              <a:rect r="r" b="b" t="t" l="l"/>
              <a:pathLst>
                <a:path h="1853505" w="1819152">
                  <a:moveTo>
                    <a:pt x="0" y="0"/>
                  </a:moveTo>
                  <a:lnTo>
                    <a:pt x="1819152" y="0"/>
                  </a:lnTo>
                  <a:lnTo>
                    <a:pt x="1819152" y="1853505"/>
                  </a:lnTo>
                  <a:lnTo>
                    <a:pt x="0" y="1853505"/>
                  </a:lnTo>
                  <a:close/>
                </a:path>
              </a:pathLst>
            </a:custGeom>
            <a:solidFill>
              <a:srgbClr val="99D4ED"/>
            </a:solidFill>
            <a:ln cap="sq">
              <a:noFill/>
              <a:prstDash val="solid"/>
              <a:miter/>
            </a:ln>
          </p:spPr>
        </p:sp>
        <p:sp>
          <p:nvSpPr>
            <p:cNvPr name="TextBox 4" id="4"/>
            <p:cNvSpPr txBox="true"/>
            <p:nvPr/>
          </p:nvSpPr>
          <p:spPr>
            <a:xfrm>
              <a:off x="0" y="-19050"/>
              <a:ext cx="1819152" cy="1872555"/>
            </a:xfrm>
            <a:prstGeom prst="rect">
              <a:avLst/>
            </a:prstGeom>
          </p:spPr>
          <p:txBody>
            <a:bodyPr anchor="ctr" rtlCol="false" tIns="50800" lIns="50800" bIns="50800" rIns="50800"/>
            <a:lstStyle/>
            <a:p>
              <a:pPr algn="ctr" marL="0" indent="0" lvl="0">
                <a:lnSpc>
                  <a:spcPts val="2639"/>
                </a:lnSpc>
                <a:spcBef>
                  <a:spcPct val="0"/>
                </a:spcBef>
              </a:pPr>
            </a:p>
          </p:txBody>
        </p:sp>
      </p:grpSp>
      <p:grpSp>
        <p:nvGrpSpPr>
          <p:cNvPr name="Group 5" id="5"/>
          <p:cNvGrpSpPr/>
          <p:nvPr/>
        </p:nvGrpSpPr>
        <p:grpSpPr>
          <a:xfrm rot="0">
            <a:off x="0" y="7037529"/>
            <a:ext cx="6907094" cy="3249471"/>
            <a:chOff x="0" y="0"/>
            <a:chExt cx="1819152" cy="855828"/>
          </a:xfrm>
        </p:grpSpPr>
        <p:sp>
          <p:nvSpPr>
            <p:cNvPr name="Freeform 6" id="6"/>
            <p:cNvSpPr/>
            <p:nvPr/>
          </p:nvSpPr>
          <p:spPr>
            <a:xfrm flipH="false" flipV="false" rot="0">
              <a:off x="0" y="0"/>
              <a:ext cx="1819152" cy="855828"/>
            </a:xfrm>
            <a:custGeom>
              <a:avLst/>
              <a:gdLst/>
              <a:ahLst/>
              <a:cxnLst/>
              <a:rect r="r" b="b" t="t" l="l"/>
              <a:pathLst>
                <a:path h="855828" w="1819152">
                  <a:moveTo>
                    <a:pt x="0" y="0"/>
                  </a:moveTo>
                  <a:lnTo>
                    <a:pt x="1819152" y="0"/>
                  </a:lnTo>
                  <a:lnTo>
                    <a:pt x="1819152" y="855828"/>
                  </a:lnTo>
                  <a:lnTo>
                    <a:pt x="0" y="855828"/>
                  </a:lnTo>
                  <a:close/>
                </a:path>
              </a:pathLst>
            </a:custGeom>
            <a:solidFill>
              <a:srgbClr val="F1B756"/>
            </a:solidFill>
            <a:ln cap="sq">
              <a:noFill/>
              <a:prstDash val="solid"/>
              <a:miter/>
            </a:ln>
          </p:spPr>
        </p:sp>
        <p:sp>
          <p:nvSpPr>
            <p:cNvPr name="TextBox 7" id="7"/>
            <p:cNvSpPr txBox="true"/>
            <p:nvPr/>
          </p:nvSpPr>
          <p:spPr>
            <a:xfrm>
              <a:off x="0" y="-19050"/>
              <a:ext cx="1819152" cy="874878"/>
            </a:xfrm>
            <a:prstGeom prst="rect">
              <a:avLst/>
            </a:prstGeom>
          </p:spPr>
          <p:txBody>
            <a:bodyPr anchor="ctr" rtlCol="false" tIns="50800" lIns="50800" bIns="50800" rIns="50800"/>
            <a:lstStyle/>
            <a:p>
              <a:pPr algn="ctr" marL="0" indent="0" lvl="0">
                <a:lnSpc>
                  <a:spcPts val="2639"/>
                </a:lnSpc>
                <a:spcBef>
                  <a:spcPct val="0"/>
                </a:spcBef>
              </a:pPr>
            </a:p>
          </p:txBody>
        </p:sp>
      </p:grpSp>
      <p:grpSp>
        <p:nvGrpSpPr>
          <p:cNvPr name="Group 8" id="8"/>
          <p:cNvGrpSpPr/>
          <p:nvPr/>
        </p:nvGrpSpPr>
        <p:grpSpPr>
          <a:xfrm rot="0">
            <a:off x="7498827" y="2253801"/>
            <a:ext cx="9760473" cy="7004499"/>
            <a:chOff x="0" y="0"/>
            <a:chExt cx="2570660" cy="1844806"/>
          </a:xfrm>
        </p:grpSpPr>
        <p:sp>
          <p:nvSpPr>
            <p:cNvPr name="Freeform 9" id="9"/>
            <p:cNvSpPr/>
            <p:nvPr/>
          </p:nvSpPr>
          <p:spPr>
            <a:xfrm flipH="false" flipV="false" rot="0">
              <a:off x="0" y="0"/>
              <a:ext cx="2570660" cy="1844806"/>
            </a:xfrm>
            <a:custGeom>
              <a:avLst/>
              <a:gdLst/>
              <a:ahLst/>
              <a:cxnLst/>
              <a:rect r="r" b="b" t="t" l="l"/>
              <a:pathLst>
                <a:path h="1844806" w="2570660">
                  <a:moveTo>
                    <a:pt x="0" y="0"/>
                  </a:moveTo>
                  <a:lnTo>
                    <a:pt x="2570660" y="0"/>
                  </a:lnTo>
                  <a:lnTo>
                    <a:pt x="2570660" y="1844806"/>
                  </a:lnTo>
                  <a:lnTo>
                    <a:pt x="0" y="1844806"/>
                  </a:lnTo>
                  <a:close/>
                </a:path>
              </a:pathLst>
            </a:custGeom>
            <a:solidFill>
              <a:srgbClr val="FEF4E9"/>
            </a:solidFill>
          </p:spPr>
        </p:sp>
        <p:sp>
          <p:nvSpPr>
            <p:cNvPr name="TextBox 10" id="10"/>
            <p:cNvSpPr txBox="true"/>
            <p:nvPr/>
          </p:nvSpPr>
          <p:spPr>
            <a:xfrm>
              <a:off x="0" y="-19050"/>
              <a:ext cx="2570660" cy="1863856"/>
            </a:xfrm>
            <a:prstGeom prst="rect">
              <a:avLst/>
            </a:prstGeom>
          </p:spPr>
          <p:txBody>
            <a:bodyPr anchor="ctr" rtlCol="false" tIns="50800" lIns="50800" bIns="50800" rIns="50800"/>
            <a:lstStyle/>
            <a:p>
              <a:pPr algn="ctr">
                <a:lnSpc>
                  <a:spcPts val="2639"/>
                </a:lnSpc>
              </a:pPr>
            </a:p>
          </p:txBody>
        </p:sp>
      </p:grpSp>
      <p:grpSp>
        <p:nvGrpSpPr>
          <p:cNvPr name="Group 11" id="11"/>
          <p:cNvGrpSpPr/>
          <p:nvPr/>
        </p:nvGrpSpPr>
        <p:grpSpPr>
          <a:xfrm rot="0">
            <a:off x="7498827" y="1028700"/>
            <a:ext cx="9760473" cy="1225101"/>
            <a:chOff x="0" y="0"/>
            <a:chExt cx="2570660" cy="322660"/>
          </a:xfrm>
        </p:grpSpPr>
        <p:sp>
          <p:nvSpPr>
            <p:cNvPr name="Freeform 12" id="12"/>
            <p:cNvSpPr/>
            <p:nvPr/>
          </p:nvSpPr>
          <p:spPr>
            <a:xfrm flipH="false" flipV="false" rot="0">
              <a:off x="0" y="0"/>
              <a:ext cx="2570660" cy="322660"/>
            </a:xfrm>
            <a:custGeom>
              <a:avLst/>
              <a:gdLst/>
              <a:ahLst/>
              <a:cxnLst/>
              <a:rect r="r" b="b" t="t" l="l"/>
              <a:pathLst>
                <a:path h="322660" w="2570660">
                  <a:moveTo>
                    <a:pt x="0" y="0"/>
                  </a:moveTo>
                  <a:lnTo>
                    <a:pt x="2570660" y="0"/>
                  </a:lnTo>
                  <a:lnTo>
                    <a:pt x="2570660" y="322660"/>
                  </a:lnTo>
                  <a:lnTo>
                    <a:pt x="0" y="322660"/>
                  </a:lnTo>
                  <a:close/>
                </a:path>
              </a:pathLst>
            </a:custGeom>
            <a:solidFill>
              <a:srgbClr val="F9B062"/>
            </a:solidFill>
          </p:spPr>
        </p:sp>
        <p:sp>
          <p:nvSpPr>
            <p:cNvPr name="TextBox 13" id="13"/>
            <p:cNvSpPr txBox="true"/>
            <p:nvPr/>
          </p:nvSpPr>
          <p:spPr>
            <a:xfrm>
              <a:off x="0" y="-19050"/>
              <a:ext cx="2570660" cy="341710"/>
            </a:xfrm>
            <a:prstGeom prst="rect">
              <a:avLst/>
            </a:prstGeom>
          </p:spPr>
          <p:txBody>
            <a:bodyPr anchor="ctr" rtlCol="false" tIns="50800" lIns="50800" bIns="50800" rIns="50800"/>
            <a:lstStyle/>
            <a:p>
              <a:pPr algn="ctr">
                <a:lnSpc>
                  <a:spcPts val="2639"/>
                </a:lnSpc>
              </a:pPr>
            </a:p>
          </p:txBody>
        </p:sp>
      </p:grpSp>
      <p:sp>
        <p:nvSpPr>
          <p:cNvPr name="Freeform 14" id="14"/>
          <p:cNvSpPr/>
          <p:nvPr/>
        </p:nvSpPr>
        <p:spPr>
          <a:xfrm flipH="false" flipV="false" rot="0">
            <a:off x="814963" y="6604864"/>
            <a:ext cx="5370263" cy="3784413"/>
          </a:xfrm>
          <a:custGeom>
            <a:avLst/>
            <a:gdLst/>
            <a:ahLst/>
            <a:cxnLst/>
            <a:rect r="r" b="b" t="t" l="l"/>
            <a:pathLst>
              <a:path h="3784413" w="5370263">
                <a:moveTo>
                  <a:pt x="0" y="0"/>
                </a:moveTo>
                <a:lnTo>
                  <a:pt x="5370263" y="0"/>
                </a:lnTo>
                <a:lnTo>
                  <a:pt x="5370263" y="3784414"/>
                </a:lnTo>
                <a:lnTo>
                  <a:pt x="0" y="3784414"/>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15" id="15"/>
          <p:cNvSpPr txBox="true"/>
          <p:nvPr/>
        </p:nvSpPr>
        <p:spPr>
          <a:xfrm rot="0">
            <a:off x="1028700" y="1076325"/>
            <a:ext cx="4942789" cy="866775"/>
          </a:xfrm>
          <a:prstGeom prst="rect">
            <a:avLst/>
          </a:prstGeom>
        </p:spPr>
        <p:txBody>
          <a:bodyPr anchor="t" rtlCol="false" tIns="0" lIns="0" bIns="0" rIns="0">
            <a:spAutoFit/>
          </a:bodyPr>
          <a:lstStyle/>
          <a:p>
            <a:pPr algn="l" marL="0" indent="0" lvl="0">
              <a:lnSpc>
                <a:spcPts val="6600"/>
              </a:lnSpc>
              <a:spcBef>
                <a:spcPct val="0"/>
              </a:spcBef>
            </a:pPr>
            <a:r>
              <a:rPr lang="en-US" b="true" sz="6000">
                <a:solidFill>
                  <a:srgbClr val="004A69"/>
                </a:solidFill>
                <a:latin typeface="Trebuchet MS Bold"/>
                <a:ea typeface="Trebuchet MS Bold"/>
                <a:cs typeface="Trebuchet MS Bold"/>
                <a:sym typeface="Trebuchet MS Bold"/>
              </a:rPr>
              <a:t>Sustainability</a:t>
            </a:r>
          </a:p>
        </p:txBody>
      </p:sp>
      <p:sp>
        <p:nvSpPr>
          <p:cNvPr name="TextBox 16" id="16"/>
          <p:cNvSpPr txBox="true"/>
          <p:nvPr/>
        </p:nvSpPr>
        <p:spPr>
          <a:xfrm rot="0">
            <a:off x="1028700" y="3731719"/>
            <a:ext cx="4849694" cy="2277110"/>
          </a:xfrm>
          <a:prstGeom prst="rect">
            <a:avLst/>
          </a:prstGeom>
        </p:spPr>
        <p:txBody>
          <a:bodyPr anchor="t" rtlCol="false" tIns="0" lIns="0" bIns="0" rIns="0">
            <a:spAutoFit/>
          </a:bodyPr>
          <a:lstStyle/>
          <a:p>
            <a:pPr algn="l" marL="0" indent="0" lvl="0">
              <a:lnSpc>
                <a:spcPts val="3640"/>
              </a:lnSpc>
              <a:spcBef>
                <a:spcPct val="0"/>
              </a:spcBef>
            </a:pPr>
            <a:r>
              <a:rPr lang="en-US" sz="2600">
                <a:solidFill>
                  <a:srgbClr val="004A69"/>
                </a:solidFill>
                <a:latin typeface="Trebuchet MS"/>
                <a:ea typeface="Trebuchet MS"/>
                <a:cs typeface="Trebuchet MS"/>
                <a:sym typeface="Trebuchet MS"/>
              </a:rPr>
              <a:t>Through these policies, we want to understand young people’s views on Scotland's sustainability now and in the future.</a:t>
            </a:r>
          </a:p>
        </p:txBody>
      </p:sp>
      <p:sp>
        <p:nvSpPr>
          <p:cNvPr name="TextBox 17" id="17"/>
          <p:cNvSpPr txBox="true"/>
          <p:nvPr/>
        </p:nvSpPr>
        <p:spPr>
          <a:xfrm rot="0">
            <a:off x="7865146" y="1288919"/>
            <a:ext cx="9027835" cy="815340"/>
          </a:xfrm>
          <a:prstGeom prst="rect">
            <a:avLst/>
          </a:prstGeom>
        </p:spPr>
        <p:txBody>
          <a:bodyPr anchor="t" rtlCol="false" tIns="0" lIns="0" bIns="0" rIns="0">
            <a:spAutoFit/>
          </a:bodyPr>
          <a:lstStyle/>
          <a:p>
            <a:pPr algn="l" marL="0" indent="0" lvl="0">
              <a:lnSpc>
                <a:spcPts val="6269"/>
              </a:lnSpc>
              <a:spcBef>
                <a:spcPct val="0"/>
              </a:spcBef>
            </a:pPr>
            <a:r>
              <a:rPr lang="en-US" b="true" sz="5699">
                <a:solidFill>
                  <a:srgbClr val="000000"/>
                </a:solidFill>
                <a:latin typeface="Trebuchet MS Bold"/>
                <a:ea typeface="Trebuchet MS Bold"/>
                <a:cs typeface="Trebuchet MS Bold"/>
                <a:sym typeface="Trebuchet MS Bold"/>
              </a:rPr>
              <a:t>Policy #1</a:t>
            </a:r>
          </a:p>
        </p:txBody>
      </p:sp>
      <p:sp>
        <p:nvSpPr>
          <p:cNvPr name="TextBox 18" id="18"/>
          <p:cNvSpPr txBox="true"/>
          <p:nvPr/>
        </p:nvSpPr>
        <p:spPr>
          <a:xfrm rot="0">
            <a:off x="7865146" y="3254151"/>
            <a:ext cx="9027835" cy="4918075"/>
          </a:xfrm>
          <a:prstGeom prst="rect">
            <a:avLst/>
          </a:prstGeom>
        </p:spPr>
        <p:txBody>
          <a:bodyPr anchor="t" rtlCol="false" tIns="0" lIns="0" bIns="0" rIns="0">
            <a:spAutoFit/>
          </a:bodyPr>
          <a:lstStyle/>
          <a:p>
            <a:pPr algn="l" marL="0" indent="0" lvl="0">
              <a:lnSpc>
                <a:spcPts val="5599"/>
              </a:lnSpc>
              <a:spcBef>
                <a:spcPct val="0"/>
              </a:spcBef>
            </a:pPr>
            <a:r>
              <a:rPr lang="en-US" sz="3999">
                <a:solidFill>
                  <a:srgbClr val="004A69"/>
                </a:solidFill>
                <a:latin typeface="Trebuchet MS"/>
                <a:ea typeface="Trebuchet MS"/>
                <a:cs typeface="Trebuchet MS"/>
                <a:sym typeface="Trebuchet MS"/>
              </a:rPr>
              <a:t>The climate emergency is an issue of climate justice and so it is essential that the Scottish Government takes bold and urgent action to meet ambitious targets to reduce greenhouse gas emissions and tackle the climate crisis.</a:t>
            </a:r>
          </a:p>
        </p:txBody>
      </p:sp>
    </p:spTree>
  </p:cSld>
  <p:clrMapOvr>
    <a:masterClrMapping/>
  </p:clrMapOvr>
</p:sld>
</file>

<file path=ppt/slides/slide23.xml><?xml version="1.0" encoding="utf-8"?>
<p:sld xmlns:p="http://schemas.openxmlformats.org/presentationml/2006/main" xmlns:a="http://schemas.openxmlformats.org/drawingml/2006/main" xmlns:r="http://schemas.openxmlformats.org/officeDocument/2006/relationships">
  <p:cSld>
    <p:bg>
      <p:bgPr>
        <a:solidFill>
          <a:srgbClr val="E6F4FA"/>
        </a:solidFill>
      </p:bgPr>
    </p:bg>
    <p:spTree>
      <p:nvGrpSpPr>
        <p:cNvPr id="1" name=""/>
        <p:cNvGrpSpPr/>
        <p:nvPr/>
      </p:nvGrpSpPr>
      <p:grpSpPr>
        <a:xfrm>
          <a:off x="0" y="0"/>
          <a:ext cx="0" cy="0"/>
          <a:chOff x="0" y="0"/>
          <a:chExt cx="0" cy="0"/>
        </a:xfrm>
      </p:grpSpPr>
      <p:grpSp>
        <p:nvGrpSpPr>
          <p:cNvPr name="Group 2" id="2"/>
          <p:cNvGrpSpPr/>
          <p:nvPr/>
        </p:nvGrpSpPr>
        <p:grpSpPr>
          <a:xfrm rot="0">
            <a:off x="0" y="0"/>
            <a:ext cx="6907094" cy="7037529"/>
            <a:chOff x="0" y="0"/>
            <a:chExt cx="1819152" cy="1853505"/>
          </a:xfrm>
        </p:grpSpPr>
        <p:sp>
          <p:nvSpPr>
            <p:cNvPr name="Freeform 3" id="3"/>
            <p:cNvSpPr/>
            <p:nvPr/>
          </p:nvSpPr>
          <p:spPr>
            <a:xfrm flipH="false" flipV="false" rot="0">
              <a:off x="0" y="0"/>
              <a:ext cx="1819152" cy="1853505"/>
            </a:xfrm>
            <a:custGeom>
              <a:avLst/>
              <a:gdLst/>
              <a:ahLst/>
              <a:cxnLst/>
              <a:rect r="r" b="b" t="t" l="l"/>
              <a:pathLst>
                <a:path h="1853505" w="1819152">
                  <a:moveTo>
                    <a:pt x="0" y="0"/>
                  </a:moveTo>
                  <a:lnTo>
                    <a:pt x="1819152" y="0"/>
                  </a:lnTo>
                  <a:lnTo>
                    <a:pt x="1819152" y="1853505"/>
                  </a:lnTo>
                  <a:lnTo>
                    <a:pt x="0" y="1853505"/>
                  </a:lnTo>
                  <a:close/>
                </a:path>
              </a:pathLst>
            </a:custGeom>
            <a:solidFill>
              <a:srgbClr val="99D4ED"/>
            </a:solidFill>
            <a:ln cap="sq">
              <a:noFill/>
              <a:prstDash val="solid"/>
              <a:miter/>
            </a:ln>
          </p:spPr>
        </p:sp>
        <p:sp>
          <p:nvSpPr>
            <p:cNvPr name="TextBox 4" id="4"/>
            <p:cNvSpPr txBox="true"/>
            <p:nvPr/>
          </p:nvSpPr>
          <p:spPr>
            <a:xfrm>
              <a:off x="0" y="-19050"/>
              <a:ext cx="1819152" cy="1872555"/>
            </a:xfrm>
            <a:prstGeom prst="rect">
              <a:avLst/>
            </a:prstGeom>
          </p:spPr>
          <p:txBody>
            <a:bodyPr anchor="ctr" rtlCol="false" tIns="50800" lIns="50800" bIns="50800" rIns="50800"/>
            <a:lstStyle/>
            <a:p>
              <a:pPr algn="ctr" marL="0" indent="0" lvl="0">
                <a:lnSpc>
                  <a:spcPts val="2639"/>
                </a:lnSpc>
                <a:spcBef>
                  <a:spcPct val="0"/>
                </a:spcBef>
              </a:pPr>
            </a:p>
          </p:txBody>
        </p:sp>
      </p:grpSp>
      <p:grpSp>
        <p:nvGrpSpPr>
          <p:cNvPr name="Group 5" id="5"/>
          <p:cNvGrpSpPr/>
          <p:nvPr/>
        </p:nvGrpSpPr>
        <p:grpSpPr>
          <a:xfrm rot="0">
            <a:off x="0" y="7037529"/>
            <a:ext cx="6907094" cy="3249471"/>
            <a:chOff x="0" y="0"/>
            <a:chExt cx="1819152" cy="855828"/>
          </a:xfrm>
        </p:grpSpPr>
        <p:sp>
          <p:nvSpPr>
            <p:cNvPr name="Freeform 6" id="6"/>
            <p:cNvSpPr/>
            <p:nvPr/>
          </p:nvSpPr>
          <p:spPr>
            <a:xfrm flipH="false" flipV="false" rot="0">
              <a:off x="0" y="0"/>
              <a:ext cx="1819152" cy="855828"/>
            </a:xfrm>
            <a:custGeom>
              <a:avLst/>
              <a:gdLst/>
              <a:ahLst/>
              <a:cxnLst/>
              <a:rect r="r" b="b" t="t" l="l"/>
              <a:pathLst>
                <a:path h="855828" w="1819152">
                  <a:moveTo>
                    <a:pt x="0" y="0"/>
                  </a:moveTo>
                  <a:lnTo>
                    <a:pt x="1819152" y="0"/>
                  </a:lnTo>
                  <a:lnTo>
                    <a:pt x="1819152" y="855828"/>
                  </a:lnTo>
                  <a:lnTo>
                    <a:pt x="0" y="855828"/>
                  </a:lnTo>
                  <a:close/>
                </a:path>
              </a:pathLst>
            </a:custGeom>
            <a:solidFill>
              <a:srgbClr val="F1B756"/>
            </a:solidFill>
            <a:ln cap="sq">
              <a:noFill/>
              <a:prstDash val="solid"/>
              <a:miter/>
            </a:ln>
          </p:spPr>
        </p:sp>
        <p:sp>
          <p:nvSpPr>
            <p:cNvPr name="TextBox 7" id="7"/>
            <p:cNvSpPr txBox="true"/>
            <p:nvPr/>
          </p:nvSpPr>
          <p:spPr>
            <a:xfrm>
              <a:off x="0" y="-19050"/>
              <a:ext cx="1819152" cy="874878"/>
            </a:xfrm>
            <a:prstGeom prst="rect">
              <a:avLst/>
            </a:prstGeom>
          </p:spPr>
          <p:txBody>
            <a:bodyPr anchor="ctr" rtlCol="false" tIns="50800" lIns="50800" bIns="50800" rIns="50800"/>
            <a:lstStyle/>
            <a:p>
              <a:pPr algn="ctr" marL="0" indent="0" lvl="0">
                <a:lnSpc>
                  <a:spcPts val="2639"/>
                </a:lnSpc>
                <a:spcBef>
                  <a:spcPct val="0"/>
                </a:spcBef>
              </a:pPr>
            </a:p>
          </p:txBody>
        </p:sp>
      </p:grpSp>
      <p:grpSp>
        <p:nvGrpSpPr>
          <p:cNvPr name="Group 8" id="8"/>
          <p:cNvGrpSpPr/>
          <p:nvPr/>
        </p:nvGrpSpPr>
        <p:grpSpPr>
          <a:xfrm rot="0">
            <a:off x="7498827" y="2253801"/>
            <a:ext cx="9760473" cy="7004499"/>
            <a:chOff x="0" y="0"/>
            <a:chExt cx="2570660" cy="1844806"/>
          </a:xfrm>
        </p:grpSpPr>
        <p:sp>
          <p:nvSpPr>
            <p:cNvPr name="Freeform 9" id="9"/>
            <p:cNvSpPr/>
            <p:nvPr/>
          </p:nvSpPr>
          <p:spPr>
            <a:xfrm flipH="false" flipV="false" rot="0">
              <a:off x="0" y="0"/>
              <a:ext cx="2570660" cy="1844806"/>
            </a:xfrm>
            <a:custGeom>
              <a:avLst/>
              <a:gdLst/>
              <a:ahLst/>
              <a:cxnLst/>
              <a:rect r="r" b="b" t="t" l="l"/>
              <a:pathLst>
                <a:path h="1844806" w="2570660">
                  <a:moveTo>
                    <a:pt x="0" y="0"/>
                  </a:moveTo>
                  <a:lnTo>
                    <a:pt x="2570660" y="0"/>
                  </a:lnTo>
                  <a:lnTo>
                    <a:pt x="2570660" y="1844806"/>
                  </a:lnTo>
                  <a:lnTo>
                    <a:pt x="0" y="1844806"/>
                  </a:lnTo>
                  <a:close/>
                </a:path>
              </a:pathLst>
            </a:custGeom>
            <a:solidFill>
              <a:srgbClr val="FEF4E9"/>
            </a:solidFill>
          </p:spPr>
        </p:sp>
        <p:sp>
          <p:nvSpPr>
            <p:cNvPr name="TextBox 10" id="10"/>
            <p:cNvSpPr txBox="true"/>
            <p:nvPr/>
          </p:nvSpPr>
          <p:spPr>
            <a:xfrm>
              <a:off x="0" y="-19050"/>
              <a:ext cx="2570660" cy="1863856"/>
            </a:xfrm>
            <a:prstGeom prst="rect">
              <a:avLst/>
            </a:prstGeom>
          </p:spPr>
          <p:txBody>
            <a:bodyPr anchor="ctr" rtlCol="false" tIns="50800" lIns="50800" bIns="50800" rIns="50800"/>
            <a:lstStyle/>
            <a:p>
              <a:pPr algn="ctr">
                <a:lnSpc>
                  <a:spcPts val="2639"/>
                </a:lnSpc>
              </a:pPr>
            </a:p>
          </p:txBody>
        </p:sp>
      </p:grpSp>
      <p:grpSp>
        <p:nvGrpSpPr>
          <p:cNvPr name="Group 11" id="11"/>
          <p:cNvGrpSpPr/>
          <p:nvPr/>
        </p:nvGrpSpPr>
        <p:grpSpPr>
          <a:xfrm rot="0">
            <a:off x="7498827" y="1028700"/>
            <a:ext cx="9760473" cy="1225101"/>
            <a:chOff x="0" y="0"/>
            <a:chExt cx="2570660" cy="322660"/>
          </a:xfrm>
        </p:grpSpPr>
        <p:sp>
          <p:nvSpPr>
            <p:cNvPr name="Freeform 12" id="12"/>
            <p:cNvSpPr/>
            <p:nvPr/>
          </p:nvSpPr>
          <p:spPr>
            <a:xfrm flipH="false" flipV="false" rot="0">
              <a:off x="0" y="0"/>
              <a:ext cx="2570660" cy="322660"/>
            </a:xfrm>
            <a:custGeom>
              <a:avLst/>
              <a:gdLst/>
              <a:ahLst/>
              <a:cxnLst/>
              <a:rect r="r" b="b" t="t" l="l"/>
              <a:pathLst>
                <a:path h="322660" w="2570660">
                  <a:moveTo>
                    <a:pt x="0" y="0"/>
                  </a:moveTo>
                  <a:lnTo>
                    <a:pt x="2570660" y="0"/>
                  </a:lnTo>
                  <a:lnTo>
                    <a:pt x="2570660" y="322660"/>
                  </a:lnTo>
                  <a:lnTo>
                    <a:pt x="0" y="322660"/>
                  </a:lnTo>
                  <a:close/>
                </a:path>
              </a:pathLst>
            </a:custGeom>
            <a:solidFill>
              <a:srgbClr val="F9B062"/>
            </a:solidFill>
          </p:spPr>
        </p:sp>
        <p:sp>
          <p:nvSpPr>
            <p:cNvPr name="TextBox 13" id="13"/>
            <p:cNvSpPr txBox="true"/>
            <p:nvPr/>
          </p:nvSpPr>
          <p:spPr>
            <a:xfrm>
              <a:off x="0" y="-19050"/>
              <a:ext cx="2570660" cy="341710"/>
            </a:xfrm>
            <a:prstGeom prst="rect">
              <a:avLst/>
            </a:prstGeom>
          </p:spPr>
          <p:txBody>
            <a:bodyPr anchor="ctr" rtlCol="false" tIns="50800" lIns="50800" bIns="50800" rIns="50800"/>
            <a:lstStyle/>
            <a:p>
              <a:pPr algn="ctr">
                <a:lnSpc>
                  <a:spcPts val="2639"/>
                </a:lnSpc>
              </a:pPr>
            </a:p>
          </p:txBody>
        </p:sp>
      </p:grpSp>
      <p:sp>
        <p:nvSpPr>
          <p:cNvPr name="Freeform 14" id="14"/>
          <p:cNvSpPr/>
          <p:nvPr/>
        </p:nvSpPr>
        <p:spPr>
          <a:xfrm flipH="false" flipV="false" rot="0">
            <a:off x="814963" y="6604864"/>
            <a:ext cx="5370263" cy="3784413"/>
          </a:xfrm>
          <a:custGeom>
            <a:avLst/>
            <a:gdLst/>
            <a:ahLst/>
            <a:cxnLst/>
            <a:rect r="r" b="b" t="t" l="l"/>
            <a:pathLst>
              <a:path h="3784413" w="5370263">
                <a:moveTo>
                  <a:pt x="0" y="0"/>
                </a:moveTo>
                <a:lnTo>
                  <a:pt x="5370263" y="0"/>
                </a:lnTo>
                <a:lnTo>
                  <a:pt x="5370263" y="3784414"/>
                </a:lnTo>
                <a:lnTo>
                  <a:pt x="0" y="3784414"/>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15" id="15"/>
          <p:cNvSpPr txBox="true"/>
          <p:nvPr/>
        </p:nvSpPr>
        <p:spPr>
          <a:xfrm rot="0">
            <a:off x="1028700" y="1076325"/>
            <a:ext cx="4942789" cy="866775"/>
          </a:xfrm>
          <a:prstGeom prst="rect">
            <a:avLst/>
          </a:prstGeom>
        </p:spPr>
        <p:txBody>
          <a:bodyPr anchor="t" rtlCol="false" tIns="0" lIns="0" bIns="0" rIns="0">
            <a:spAutoFit/>
          </a:bodyPr>
          <a:lstStyle/>
          <a:p>
            <a:pPr algn="l" marL="0" indent="0" lvl="0">
              <a:lnSpc>
                <a:spcPts val="6600"/>
              </a:lnSpc>
              <a:spcBef>
                <a:spcPct val="0"/>
              </a:spcBef>
            </a:pPr>
            <a:r>
              <a:rPr lang="en-US" b="true" sz="6000">
                <a:solidFill>
                  <a:srgbClr val="004A69"/>
                </a:solidFill>
                <a:latin typeface="Trebuchet MS Bold"/>
                <a:ea typeface="Trebuchet MS Bold"/>
                <a:cs typeface="Trebuchet MS Bold"/>
                <a:sym typeface="Trebuchet MS Bold"/>
              </a:rPr>
              <a:t>Sustainability</a:t>
            </a:r>
          </a:p>
        </p:txBody>
      </p:sp>
      <p:sp>
        <p:nvSpPr>
          <p:cNvPr name="TextBox 16" id="16"/>
          <p:cNvSpPr txBox="true"/>
          <p:nvPr/>
        </p:nvSpPr>
        <p:spPr>
          <a:xfrm rot="0">
            <a:off x="1028700" y="3731719"/>
            <a:ext cx="4849694" cy="2277110"/>
          </a:xfrm>
          <a:prstGeom prst="rect">
            <a:avLst/>
          </a:prstGeom>
        </p:spPr>
        <p:txBody>
          <a:bodyPr anchor="t" rtlCol="false" tIns="0" lIns="0" bIns="0" rIns="0">
            <a:spAutoFit/>
          </a:bodyPr>
          <a:lstStyle/>
          <a:p>
            <a:pPr algn="l" marL="0" indent="0" lvl="0">
              <a:lnSpc>
                <a:spcPts val="3640"/>
              </a:lnSpc>
              <a:spcBef>
                <a:spcPct val="0"/>
              </a:spcBef>
            </a:pPr>
            <a:r>
              <a:rPr lang="en-US" sz="2600">
                <a:solidFill>
                  <a:srgbClr val="004A69"/>
                </a:solidFill>
                <a:latin typeface="Trebuchet MS"/>
                <a:ea typeface="Trebuchet MS"/>
                <a:cs typeface="Trebuchet MS"/>
                <a:sym typeface="Trebuchet MS"/>
              </a:rPr>
              <a:t>Through these policies, we want to understand young people’s views on Scotland's sustainability now and in the future.</a:t>
            </a:r>
          </a:p>
        </p:txBody>
      </p:sp>
      <p:sp>
        <p:nvSpPr>
          <p:cNvPr name="TextBox 17" id="17"/>
          <p:cNvSpPr txBox="true"/>
          <p:nvPr/>
        </p:nvSpPr>
        <p:spPr>
          <a:xfrm rot="0">
            <a:off x="7865146" y="1288919"/>
            <a:ext cx="9027835" cy="815340"/>
          </a:xfrm>
          <a:prstGeom prst="rect">
            <a:avLst/>
          </a:prstGeom>
        </p:spPr>
        <p:txBody>
          <a:bodyPr anchor="t" rtlCol="false" tIns="0" lIns="0" bIns="0" rIns="0">
            <a:spAutoFit/>
          </a:bodyPr>
          <a:lstStyle/>
          <a:p>
            <a:pPr algn="l" marL="0" indent="0" lvl="0">
              <a:lnSpc>
                <a:spcPts val="6269"/>
              </a:lnSpc>
              <a:spcBef>
                <a:spcPct val="0"/>
              </a:spcBef>
            </a:pPr>
            <a:r>
              <a:rPr lang="en-US" b="true" sz="5699">
                <a:solidFill>
                  <a:srgbClr val="000000"/>
                </a:solidFill>
                <a:latin typeface="Trebuchet MS Bold"/>
                <a:ea typeface="Trebuchet MS Bold"/>
                <a:cs typeface="Trebuchet MS Bold"/>
                <a:sym typeface="Trebuchet MS Bold"/>
              </a:rPr>
              <a:t>Policy #2</a:t>
            </a:r>
          </a:p>
        </p:txBody>
      </p:sp>
      <p:sp>
        <p:nvSpPr>
          <p:cNvPr name="TextBox 18" id="18"/>
          <p:cNvSpPr txBox="true"/>
          <p:nvPr/>
        </p:nvSpPr>
        <p:spPr>
          <a:xfrm rot="0">
            <a:off x="7865146" y="3606576"/>
            <a:ext cx="9027835" cy="4213225"/>
          </a:xfrm>
          <a:prstGeom prst="rect">
            <a:avLst/>
          </a:prstGeom>
        </p:spPr>
        <p:txBody>
          <a:bodyPr anchor="t" rtlCol="false" tIns="0" lIns="0" bIns="0" rIns="0">
            <a:spAutoFit/>
          </a:bodyPr>
          <a:lstStyle/>
          <a:p>
            <a:pPr algn="l" marL="0" indent="0" lvl="0">
              <a:lnSpc>
                <a:spcPts val="5599"/>
              </a:lnSpc>
              <a:spcBef>
                <a:spcPct val="0"/>
              </a:spcBef>
            </a:pPr>
            <a:r>
              <a:rPr lang="en-US" sz="3999">
                <a:solidFill>
                  <a:srgbClr val="004A69"/>
                </a:solidFill>
                <a:latin typeface="Trebuchet MS"/>
                <a:ea typeface="Trebuchet MS"/>
                <a:cs typeface="Trebuchet MS"/>
                <a:sym typeface="Trebuchet MS"/>
              </a:rPr>
              <a:t>The Scottish Government’s ‘Young Persons’ (Under 22s) Free Bus Travel Scheme’ should be maintained and expanded to include all young people (up to their 26th birthday) and across all forms of public transport.</a:t>
            </a:r>
          </a:p>
        </p:txBody>
      </p:sp>
    </p:spTree>
  </p:cSld>
  <p:clrMapOvr>
    <a:masterClrMapping/>
  </p:clrMapOvr>
</p:sld>
</file>

<file path=ppt/slides/slide24.xml><?xml version="1.0" encoding="utf-8"?>
<p:sld xmlns:p="http://schemas.openxmlformats.org/presentationml/2006/main" xmlns:a="http://schemas.openxmlformats.org/drawingml/2006/main" xmlns:r="http://schemas.openxmlformats.org/officeDocument/2006/relationships">
  <p:cSld>
    <p:bg>
      <p:bgPr>
        <a:solidFill>
          <a:srgbClr val="E6F4FA"/>
        </a:solidFill>
      </p:bgPr>
    </p:bg>
    <p:spTree>
      <p:nvGrpSpPr>
        <p:cNvPr id="1" name=""/>
        <p:cNvGrpSpPr/>
        <p:nvPr/>
      </p:nvGrpSpPr>
      <p:grpSpPr>
        <a:xfrm>
          <a:off x="0" y="0"/>
          <a:ext cx="0" cy="0"/>
          <a:chOff x="0" y="0"/>
          <a:chExt cx="0" cy="0"/>
        </a:xfrm>
      </p:grpSpPr>
      <p:grpSp>
        <p:nvGrpSpPr>
          <p:cNvPr name="Group 2" id="2"/>
          <p:cNvGrpSpPr/>
          <p:nvPr/>
        </p:nvGrpSpPr>
        <p:grpSpPr>
          <a:xfrm rot="0">
            <a:off x="0" y="0"/>
            <a:ext cx="6907094" cy="7037529"/>
            <a:chOff x="0" y="0"/>
            <a:chExt cx="1819152" cy="1853505"/>
          </a:xfrm>
        </p:grpSpPr>
        <p:sp>
          <p:nvSpPr>
            <p:cNvPr name="Freeform 3" id="3"/>
            <p:cNvSpPr/>
            <p:nvPr/>
          </p:nvSpPr>
          <p:spPr>
            <a:xfrm flipH="false" flipV="false" rot="0">
              <a:off x="0" y="0"/>
              <a:ext cx="1819152" cy="1853505"/>
            </a:xfrm>
            <a:custGeom>
              <a:avLst/>
              <a:gdLst/>
              <a:ahLst/>
              <a:cxnLst/>
              <a:rect r="r" b="b" t="t" l="l"/>
              <a:pathLst>
                <a:path h="1853505" w="1819152">
                  <a:moveTo>
                    <a:pt x="0" y="0"/>
                  </a:moveTo>
                  <a:lnTo>
                    <a:pt x="1819152" y="0"/>
                  </a:lnTo>
                  <a:lnTo>
                    <a:pt x="1819152" y="1853505"/>
                  </a:lnTo>
                  <a:lnTo>
                    <a:pt x="0" y="1853505"/>
                  </a:lnTo>
                  <a:close/>
                </a:path>
              </a:pathLst>
            </a:custGeom>
            <a:solidFill>
              <a:srgbClr val="99D4ED"/>
            </a:solidFill>
            <a:ln cap="sq">
              <a:noFill/>
              <a:prstDash val="solid"/>
              <a:miter/>
            </a:ln>
          </p:spPr>
        </p:sp>
        <p:sp>
          <p:nvSpPr>
            <p:cNvPr name="TextBox 4" id="4"/>
            <p:cNvSpPr txBox="true"/>
            <p:nvPr/>
          </p:nvSpPr>
          <p:spPr>
            <a:xfrm>
              <a:off x="0" y="-19050"/>
              <a:ext cx="1819152" cy="1872555"/>
            </a:xfrm>
            <a:prstGeom prst="rect">
              <a:avLst/>
            </a:prstGeom>
          </p:spPr>
          <p:txBody>
            <a:bodyPr anchor="ctr" rtlCol="false" tIns="50800" lIns="50800" bIns="50800" rIns="50800"/>
            <a:lstStyle/>
            <a:p>
              <a:pPr algn="ctr" marL="0" indent="0" lvl="0">
                <a:lnSpc>
                  <a:spcPts val="2639"/>
                </a:lnSpc>
                <a:spcBef>
                  <a:spcPct val="0"/>
                </a:spcBef>
              </a:pPr>
            </a:p>
          </p:txBody>
        </p:sp>
      </p:grpSp>
      <p:grpSp>
        <p:nvGrpSpPr>
          <p:cNvPr name="Group 5" id="5"/>
          <p:cNvGrpSpPr/>
          <p:nvPr/>
        </p:nvGrpSpPr>
        <p:grpSpPr>
          <a:xfrm rot="0">
            <a:off x="0" y="7037529"/>
            <a:ext cx="6907094" cy="3249471"/>
            <a:chOff x="0" y="0"/>
            <a:chExt cx="1819152" cy="855828"/>
          </a:xfrm>
        </p:grpSpPr>
        <p:sp>
          <p:nvSpPr>
            <p:cNvPr name="Freeform 6" id="6"/>
            <p:cNvSpPr/>
            <p:nvPr/>
          </p:nvSpPr>
          <p:spPr>
            <a:xfrm flipH="false" flipV="false" rot="0">
              <a:off x="0" y="0"/>
              <a:ext cx="1819152" cy="855828"/>
            </a:xfrm>
            <a:custGeom>
              <a:avLst/>
              <a:gdLst/>
              <a:ahLst/>
              <a:cxnLst/>
              <a:rect r="r" b="b" t="t" l="l"/>
              <a:pathLst>
                <a:path h="855828" w="1819152">
                  <a:moveTo>
                    <a:pt x="0" y="0"/>
                  </a:moveTo>
                  <a:lnTo>
                    <a:pt x="1819152" y="0"/>
                  </a:lnTo>
                  <a:lnTo>
                    <a:pt x="1819152" y="855828"/>
                  </a:lnTo>
                  <a:lnTo>
                    <a:pt x="0" y="855828"/>
                  </a:lnTo>
                  <a:close/>
                </a:path>
              </a:pathLst>
            </a:custGeom>
            <a:solidFill>
              <a:srgbClr val="F1B756"/>
            </a:solidFill>
            <a:ln cap="sq">
              <a:noFill/>
              <a:prstDash val="solid"/>
              <a:miter/>
            </a:ln>
          </p:spPr>
        </p:sp>
        <p:sp>
          <p:nvSpPr>
            <p:cNvPr name="TextBox 7" id="7"/>
            <p:cNvSpPr txBox="true"/>
            <p:nvPr/>
          </p:nvSpPr>
          <p:spPr>
            <a:xfrm>
              <a:off x="0" y="-19050"/>
              <a:ext cx="1819152" cy="874878"/>
            </a:xfrm>
            <a:prstGeom prst="rect">
              <a:avLst/>
            </a:prstGeom>
          </p:spPr>
          <p:txBody>
            <a:bodyPr anchor="ctr" rtlCol="false" tIns="50800" lIns="50800" bIns="50800" rIns="50800"/>
            <a:lstStyle/>
            <a:p>
              <a:pPr algn="ctr" marL="0" indent="0" lvl="0">
                <a:lnSpc>
                  <a:spcPts val="2639"/>
                </a:lnSpc>
                <a:spcBef>
                  <a:spcPct val="0"/>
                </a:spcBef>
              </a:pPr>
            </a:p>
          </p:txBody>
        </p:sp>
      </p:grpSp>
      <p:grpSp>
        <p:nvGrpSpPr>
          <p:cNvPr name="Group 8" id="8"/>
          <p:cNvGrpSpPr/>
          <p:nvPr/>
        </p:nvGrpSpPr>
        <p:grpSpPr>
          <a:xfrm rot="0">
            <a:off x="7498827" y="2253801"/>
            <a:ext cx="9760473" cy="7004499"/>
            <a:chOff x="0" y="0"/>
            <a:chExt cx="2570660" cy="1844806"/>
          </a:xfrm>
        </p:grpSpPr>
        <p:sp>
          <p:nvSpPr>
            <p:cNvPr name="Freeform 9" id="9"/>
            <p:cNvSpPr/>
            <p:nvPr/>
          </p:nvSpPr>
          <p:spPr>
            <a:xfrm flipH="false" flipV="false" rot="0">
              <a:off x="0" y="0"/>
              <a:ext cx="2570660" cy="1844806"/>
            </a:xfrm>
            <a:custGeom>
              <a:avLst/>
              <a:gdLst/>
              <a:ahLst/>
              <a:cxnLst/>
              <a:rect r="r" b="b" t="t" l="l"/>
              <a:pathLst>
                <a:path h="1844806" w="2570660">
                  <a:moveTo>
                    <a:pt x="0" y="0"/>
                  </a:moveTo>
                  <a:lnTo>
                    <a:pt x="2570660" y="0"/>
                  </a:lnTo>
                  <a:lnTo>
                    <a:pt x="2570660" y="1844806"/>
                  </a:lnTo>
                  <a:lnTo>
                    <a:pt x="0" y="1844806"/>
                  </a:lnTo>
                  <a:close/>
                </a:path>
              </a:pathLst>
            </a:custGeom>
            <a:solidFill>
              <a:srgbClr val="FEF4E9"/>
            </a:solidFill>
          </p:spPr>
        </p:sp>
        <p:sp>
          <p:nvSpPr>
            <p:cNvPr name="TextBox 10" id="10"/>
            <p:cNvSpPr txBox="true"/>
            <p:nvPr/>
          </p:nvSpPr>
          <p:spPr>
            <a:xfrm>
              <a:off x="0" y="-19050"/>
              <a:ext cx="2570660" cy="1863856"/>
            </a:xfrm>
            <a:prstGeom prst="rect">
              <a:avLst/>
            </a:prstGeom>
          </p:spPr>
          <p:txBody>
            <a:bodyPr anchor="ctr" rtlCol="false" tIns="50800" lIns="50800" bIns="50800" rIns="50800"/>
            <a:lstStyle/>
            <a:p>
              <a:pPr algn="ctr">
                <a:lnSpc>
                  <a:spcPts val="2639"/>
                </a:lnSpc>
              </a:pPr>
            </a:p>
          </p:txBody>
        </p:sp>
      </p:grpSp>
      <p:grpSp>
        <p:nvGrpSpPr>
          <p:cNvPr name="Group 11" id="11"/>
          <p:cNvGrpSpPr/>
          <p:nvPr/>
        </p:nvGrpSpPr>
        <p:grpSpPr>
          <a:xfrm rot="0">
            <a:off x="7498827" y="1028700"/>
            <a:ext cx="9760473" cy="1225101"/>
            <a:chOff x="0" y="0"/>
            <a:chExt cx="2570660" cy="322660"/>
          </a:xfrm>
        </p:grpSpPr>
        <p:sp>
          <p:nvSpPr>
            <p:cNvPr name="Freeform 12" id="12"/>
            <p:cNvSpPr/>
            <p:nvPr/>
          </p:nvSpPr>
          <p:spPr>
            <a:xfrm flipH="false" flipV="false" rot="0">
              <a:off x="0" y="0"/>
              <a:ext cx="2570660" cy="322660"/>
            </a:xfrm>
            <a:custGeom>
              <a:avLst/>
              <a:gdLst/>
              <a:ahLst/>
              <a:cxnLst/>
              <a:rect r="r" b="b" t="t" l="l"/>
              <a:pathLst>
                <a:path h="322660" w="2570660">
                  <a:moveTo>
                    <a:pt x="0" y="0"/>
                  </a:moveTo>
                  <a:lnTo>
                    <a:pt x="2570660" y="0"/>
                  </a:lnTo>
                  <a:lnTo>
                    <a:pt x="2570660" y="322660"/>
                  </a:lnTo>
                  <a:lnTo>
                    <a:pt x="0" y="322660"/>
                  </a:lnTo>
                  <a:close/>
                </a:path>
              </a:pathLst>
            </a:custGeom>
            <a:solidFill>
              <a:srgbClr val="F9B062"/>
            </a:solidFill>
          </p:spPr>
        </p:sp>
        <p:sp>
          <p:nvSpPr>
            <p:cNvPr name="TextBox 13" id="13"/>
            <p:cNvSpPr txBox="true"/>
            <p:nvPr/>
          </p:nvSpPr>
          <p:spPr>
            <a:xfrm>
              <a:off x="0" y="-19050"/>
              <a:ext cx="2570660" cy="341710"/>
            </a:xfrm>
            <a:prstGeom prst="rect">
              <a:avLst/>
            </a:prstGeom>
          </p:spPr>
          <p:txBody>
            <a:bodyPr anchor="ctr" rtlCol="false" tIns="50800" lIns="50800" bIns="50800" rIns="50800"/>
            <a:lstStyle/>
            <a:p>
              <a:pPr algn="ctr">
                <a:lnSpc>
                  <a:spcPts val="2639"/>
                </a:lnSpc>
              </a:pPr>
            </a:p>
          </p:txBody>
        </p:sp>
      </p:grpSp>
      <p:sp>
        <p:nvSpPr>
          <p:cNvPr name="Freeform 14" id="14"/>
          <p:cNvSpPr/>
          <p:nvPr/>
        </p:nvSpPr>
        <p:spPr>
          <a:xfrm flipH="false" flipV="false" rot="0">
            <a:off x="814963" y="6604864"/>
            <a:ext cx="5370263" cy="3784413"/>
          </a:xfrm>
          <a:custGeom>
            <a:avLst/>
            <a:gdLst/>
            <a:ahLst/>
            <a:cxnLst/>
            <a:rect r="r" b="b" t="t" l="l"/>
            <a:pathLst>
              <a:path h="3784413" w="5370263">
                <a:moveTo>
                  <a:pt x="0" y="0"/>
                </a:moveTo>
                <a:lnTo>
                  <a:pt x="5370263" y="0"/>
                </a:lnTo>
                <a:lnTo>
                  <a:pt x="5370263" y="3784414"/>
                </a:lnTo>
                <a:lnTo>
                  <a:pt x="0" y="3784414"/>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15" id="15"/>
          <p:cNvSpPr txBox="true"/>
          <p:nvPr/>
        </p:nvSpPr>
        <p:spPr>
          <a:xfrm rot="0">
            <a:off x="1028700" y="1076325"/>
            <a:ext cx="4942789" cy="866775"/>
          </a:xfrm>
          <a:prstGeom prst="rect">
            <a:avLst/>
          </a:prstGeom>
        </p:spPr>
        <p:txBody>
          <a:bodyPr anchor="t" rtlCol="false" tIns="0" lIns="0" bIns="0" rIns="0">
            <a:spAutoFit/>
          </a:bodyPr>
          <a:lstStyle/>
          <a:p>
            <a:pPr algn="l" marL="0" indent="0" lvl="0">
              <a:lnSpc>
                <a:spcPts val="6600"/>
              </a:lnSpc>
              <a:spcBef>
                <a:spcPct val="0"/>
              </a:spcBef>
            </a:pPr>
            <a:r>
              <a:rPr lang="en-US" b="true" sz="6000">
                <a:solidFill>
                  <a:srgbClr val="004A69"/>
                </a:solidFill>
                <a:latin typeface="Trebuchet MS Bold"/>
                <a:ea typeface="Trebuchet MS Bold"/>
                <a:cs typeface="Trebuchet MS Bold"/>
                <a:sym typeface="Trebuchet MS Bold"/>
              </a:rPr>
              <a:t>Sustainability</a:t>
            </a:r>
          </a:p>
        </p:txBody>
      </p:sp>
      <p:sp>
        <p:nvSpPr>
          <p:cNvPr name="TextBox 16" id="16"/>
          <p:cNvSpPr txBox="true"/>
          <p:nvPr/>
        </p:nvSpPr>
        <p:spPr>
          <a:xfrm rot="0">
            <a:off x="1028700" y="3731719"/>
            <a:ext cx="4849694" cy="2277110"/>
          </a:xfrm>
          <a:prstGeom prst="rect">
            <a:avLst/>
          </a:prstGeom>
        </p:spPr>
        <p:txBody>
          <a:bodyPr anchor="t" rtlCol="false" tIns="0" lIns="0" bIns="0" rIns="0">
            <a:spAutoFit/>
          </a:bodyPr>
          <a:lstStyle/>
          <a:p>
            <a:pPr algn="l" marL="0" indent="0" lvl="0">
              <a:lnSpc>
                <a:spcPts val="3640"/>
              </a:lnSpc>
              <a:spcBef>
                <a:spcPct val="0"/>
              </a:spcBef>
            </a:pPr>
            <a:r>
              <a:rPr lang="en-US" sz="2600">
                <a:solidFill>
                  <a:srgbClr val="004A69"/>
                </a:solidFill>
                <a:latin typeface="Trebuchet MS"/>
                <a:ea typeface="Trebuchet MS"/>
                <a:cs typeface="Trebuchet MS"/>
                <a:sym typeface="Trebuchet MS"/>
              </a:rPr>
              <a:t>Through these policies, we want to understand young people’s views on Scotland's sustainability now and in the future.</a:t>
            </a:r>
          </a:p>
        </p:txBody>
      </p:sp>
      <p:sp>
        <p:nvSpPr>
          <p:cNvPr name="TextBox 17" id="17"/>
          <p:cNvSpPr txBox="true"/>
          <p:nvPr/>
        </p:nvSpPr>
        <p:spPr>
          <a:xfrm rot="0">
            <a:off x="7865146" y="1288919"/>
            <a:ext cx="9027835" cy="815340"/>
          </a:xfrm>
          <a:prstGeom prst="rect">
            <a:avLst/>
          </a:prstGeom>
        </p:spPr>
        <p:txBody>
          <a:bodyPr anchor="t" rtlCol="false" tIns="0" lIns="0" bIns="0" rIns="0">
            <a:spAutoFit/>
          </a:bodyPr>
          <a:lstStyle/>
          <a:p>
            <a:pPr algn="l" marL="0" indent="0" lvl="0">
              <a:lnSpc>
                <a:spcPts val="6269"/>
              </a:lnSpc>
              <a:spcBef>
                <a:spcPct val="0"/>
              </a:spcBef>
            </a:pPr>
            <a:r>
              <a:rPr lang="en-US" b="true" sz="5699">
                <a:solidFill>
                  <a:srgbClr val="000000"/>
                </a:solidFill>
                <a:latin typeface="Trebuchet MS Bold"/>
                <a:ea typeface="Trebuchet MS Bold"/>
                <a:cs typeface="Trebuchet MS Bold"/>
                <a:sym typeface="Trebuchet MS Bold"/>
              </a:rPr>
              <a:t>Policy #3</a:t>
            </a:r>
          </a:p>
        </p:txBody>
      </p:sp>
      <p:sp>
        <p:nvSpPr>
          <p:cNvPr name="TextBox 18" id="18"/>
          <p:cNvSpPr txBox="true"/>
          <p:nvPr/>
        </p:nvSpPr>
        <p:spPr>
          <a:xfrm rot="0">
            <a:off x="7865146" y="3606576"/>
            <a:ext cx="9027835" cy="4213225"/>
          </a:xfrm>
          <a:prstGeom prst="rect">
            <a:avLst/>
          </a:prstGeom>
        </p:spPr>
        <p:txBody>
          <a:bodyPr anchor="t" rtlCol="false" tIns="0" lIns="0" bIns="0" rIns="0">
            <a:spAutoFit/>
          </a:bodyPr>
          <a:lstStyle/>
          <a:p>
            <a:pPr algn="l" marL="0" indent="0" lvl="0">
              <a:lnSpc>
                <a:spcPts val="5599"/>
              </a:lnSpc>
              <a:spcBef>
                <a:spcPct val="0"/>
              </a:spcBef>
            </a:pPr>
            <a:r>
              <a:rPr lang="en-US" sz="3999">
                <a:solidFill>
                  <a:srgbClr val="004A69"/>
                </a:solidFill>
                <a:latin typeface="Trebuchet MS"/>
                <a:ea typeface="Trebuchet MS"/>
                <a:cs typeface="Trebuchet MS"/>
                <a:sym typeface="Trebuchet MS"/>
              </a:rPr>
              <a:t>Transport Scotland and public transport companies should ensure that public transport services are accessible and reliable for young people across Scotland, particularly those living in rural areas.</a:t>
            </a:r>
          </a:p>
        </p:txBody>
      </p:sp>
    </p:spTree>
  </p:cSld>
  <p:clrMapOvr>
    <a:masterClrMapping/>
  </p:clrMapOvr>
</p:sld>
</file>

<file path=ppt/slides/slide25.xml><?xml version="1.0" encoding="utf-8"?>
<p:sld xmlns:p="http://schemas.openxmlformats.org/presentationml/2006/main" xmlns:a="http://schemas.openxmlformats.org/drawingml/2006/main" xmlns:r="http://schemas.openxmlformats.org/officeDocument/2006/relationships">
  <p:cSld>
    <p:bg>
      <p:bgPr>
        <a:solidFill>
          <a:srgbClr val="E6F4FA"/>
        </a:solidFill>
      </p:bgPr>
    </p:bg>
    <p:spTree>
      <p:nvGrpSpPr>
        <p:cNvPr id="1" name=""/>
        <p:cNvGrpSpPr/>
        <p:nvPr/>
      </p:nvGrpSpPr>
      <p:grpSpPr>
        <a:xfrm>
          <a:off x="0" y="0"/>
          <a:ext cx="0" cy="0"/>
          <a:chOff x="0" y="0"/>
          <a:chExt cx="0" cy="0"/>
        </a:xfrm>
      </p:grpSpPr>
      <p:grpSp>
        <p:nvGrpSpPr>
          <p:cNvPr name="Group 2" id="2"/>
          <p:cNvGrpSpPr/>
          <p:nvPr/>
        </p:nvGrpSpPr>
        <p:grpSpPr>
          <a:xfrm rot="0">
            <a:off x="0" y="0"/>
            <a:ext cx="6907094" cy="7037529"/>
            <a:chOff x="0" y="0"/>
            <a:chExt cx="1819152" cy="1853505"/>
          </a:xfrm>
        </p:grpSpPr>
        <p:sp>
          <p:nvSpPr>
            <p:cNvPr name="Freeform 3" id="3"/>
            <p:cNvSpPr/>
            <p:nvPr/>
          </p:nvSpPr>
          <p:spPr>
            <a:xfrm flipH="false" flipV="false" rot="0">
              <a:off x="0" y="0"/>
              <a:ext cx="1819152" cy="1853505"/>
            </a:xfrm>
            <a:custGeom>
              <a:avLst/>
              <a:gdLst/>
              <a:ahLst/>
              <a:cxnLst/>
              <a:rect r="r" b="b" t="t" l="l"/>
              <a:pathLst>
                <a:path h="1853505" w="1819152">
                  <a:moveTo>
                    <a:pt x="0" y="0"/>
                  </a:moveTo>
                  <a:lnTo>
                    <a:pt x="1819152" y="0"/>
                  </a:lnTo>
                  <a:lnTo>
                    <a:pt x="1819152" y="1853505"/>
                  </a:lnTo>
                  <a:lnTo>
                    <a:pt x="0" y="1853505"/>
                  </a:lnTo>
                  <a:close/>
                </a:path>
              </a:pathLst>
            </a:custGeom>
            <a:solidFill>
              <a:srgbClr val="99D4ED"/>
            </a:solidFill>
            <a:ln cap="sq">
              <a:noFill/>
              <a:prstDash val="solid"/>
              <a:miter/>
            </a:ln>
          </p:spPr>
        </p:sp>
        <p:sp>
          <p:nvSpPr>
            <p:cNvPr name="TextBox 4" id="4"/>
            <p:cNvSpPr txBox="true"/>
            <p:nvPr/>
          </p:nvSpPr>
          <p:spPr>
            <a:xfrm>
              <a:off x="0" y="-19050"/>
              <a:ext cx="1819152" cy="1872555"/>
            </a:xfrm>
            <a:prstGeom prst="rect">
              <a:avLst/>
            </a:prstGeom>
          </p:spPr>
          <p:txBody>
            <a:bodyPr anchor="ctr" rtlCol="false" tIns="50800" lIns="50800" bIns="50800" rIns="50800"/>
            <a:lstStyle/>
            <a:p>
              <a:pPr algn="ctr" marL="0" indent="0" lvl="0">
                <a:lnSpc>
                  <a:spcPts val="2639"/>
                </a:lnSpc>
                <a:spcBef>
                  <a:spcPct val="0"/>
                </a:spcBef>
              </a:pPr>
            </a:p>
          </p:txBody>
        </p:sp>
      </p:grpSp>
      <p:grpSp>
        <p:nvGrpSpPr>
          <p:cNvPr name="Group 5" id="5"/>
          <p:cNvGrpSpPr/>
          <p:nvPr/>
        </p:nvGrpSpPr>
        <p:grpSpPr>
          <a:xfrm rot="0">
            <a:off x="0" y="7037529"/>
            <a:ext cx="6907094" cy="3249471"/>
            <a:chOff x="0" y="0"/>
            <a:chExt cx="1819152" cy="855828"/>
          </a:xfrm>
        </p:grpSpPr>
        <p:sp>
          <p:nvSpPr>
            <p:cNvPr name="Freeform 6" id="6"/>
            <p:cNvSpPr/>
            <p:nvPr/>
          </p:nvSpPr>
          <p:spPr>
            <a:xfrm flipH="false" flipV="false" rot="0">
              <a:off x="0" y="0"/>
              <a:ext cx="1819152" cy="855828"/>
            </a:xfrm>
            <a:custGeom>
              <a:avLst/>
              <a:gdLst/>
              <a:ahLst/>
              <a:cxnLst/>
              <a:rect r="r" b="b" t="t" l="l"/>
              <a:pathLst>
                <a:path h="855828" w="1819152">
                  <a:moveTo>
                    <a:pt x="0" y="0"/>
                  </a:moveTo>
                  <a:lnTo>
                    <a:pt x="1819152" y="0"/>
                  </a:lnTo>
                  <a:lnTo>
                    <a:pt x="1819152" y="855828"/>
                  </a:lnTo>
                  <a:lnTo>
                    <a:pt x="0" y="855828"/>
                  </a:lnTo>
                  <a:close/>
                </a:path>
              </a:pathLst>
            </a:custGeom>
            <a:solidFill>
              <a:srgbClr val="F1B756"/>
            </a:solidFill>
            <a:ln cap="sq">
              <a:noFill/>
              <a:prstDash val="solid"/>
              <a:miter/>
            </a:ln>
          </p:spPr>
        </p:sp>
        <p:sp>
          <p:nvSpPr>
            <p:cNvPr name="TextBox 7" id="7"/>
            <p:cNvSpPr txBox="true"/>
            <p:nvPr/>
          </p:nvSpPr>
          <p:spPr>
            <a:xfrm>
              <a:off x="0" y="-19050"/>
              <a:ext cx="1819152" cy="874878"/>
            </a:xfrm>
            <a:prstGeom prst="rect">
              <a:avLst/>
            </a:prstGeom>
          </p:spPr>
          <p:txBody>
            <a:bodyPr anchor="ctr" rtlCol="false" tIns="50800" lIns="50800" bIns="50800" rIns="50800"/>
            <a:lstStyle/>
            <a:p>
              <a:pPr algn="ctr" marL="0" indent="0" lvl="0">
                <a:lnSpc>
                  <a:spcPts val="2639"/>
                </a:lnSpc>
                <a:spcBef>
                  <a:spcPct val="0"/>
                </a:spcBef>
              </a:pPr>
            </a:p>
          </p:txBody>
        </p:sp>
      </p:grpSp>
      <p:grpSp>
        <p:nvGrpSpPr>
          <p:cNvPr name="Group 8" id="8"/>
          <p:cNvGrpSpPr/>
          <p:nvPr/>
        </p:nvGrpSpPr>
        <p:grpSpPr>
          <a:xfrm rot="0">
            <a:off x="7498827" y="2253801"/>
            <a:ext cx="9760473" cy="7004499"/>
            <a:chOff x="0" y="0"/>
            <a:chExt cx="2570660" cy="1844806"/>
          </a:xfrm>
        </p:grpSpPr>
        <p:sp>
          <p:nvSpPr>
            <p:cNvPr name="Freeform 9" id="9"/>
            <p:cNvSpPr/>
            <p:nvPr/>
          </p:nvSpPr>
          <p:spPr>
            <a:xfrm flipH="false" flipV="false" rot="0">
              <a:off x="0" y="0"/>
              <a:ext cx="2570660" cy="1844806"/>
            </a:xfrm>
            <a:custGeom>
              <a:avLst/>
              <a:gdLst/>
              <a:ahLst/>
              <a:cxnLst/>
              <a:rect r="r" b="b" t="t" l="l"/>
              <a:pathLst>
                <a:path h="1844806" w="2570660">
                  <a:moveTo>
                    <a:pt x="0" y="0"/>
                  </a:moveTo>
                  <a:lnTo>
                    <a:pt x="2570660" y="0"/>
                  </a:lnTo>
                  <a:lnTo>
                    <a:pt x="2570660" y="1844806"/>
                  </a:lnTo>
                  <a:lnTo>
                    <a:pt x="0" y="1844806"/>
                  </a:lnTo>
                  <a:close/>
                </a:path>
              </a:pathLst>
            </a:custGeom>
            <a:solidFill>
              <a:srgbClr val="FEF4E9"/>
            </a:solidFill>
          </p:spPr>
        </p:sp>
        <p:sp>
          <p:nvSpPr>
            <p:cNvPr name="TextBox 10" id="10"/>
            <p:cNvSpPr txBox="true"/>
            <p:nvPr/>
          </p:nvSpPr>
          <p:spPr>
            <a:xfrm>
              <a:off x="0" y="-19050"/>
              <a:ext cx="2570660" cy="1863856"/>
            </a:xfrm>
            <a:prstGeom prst="rect">
              <a:avLst/>
            </a:prstGeom>
          </p:spPr>
          <p:txBody>
            <a:bodyPr anchor="ctr" rtlCol="false" tIns="50800" lIns="50800" bIns="50800" rIns="50800"/>
            <a:lstStyle/>
            <a:p>
              <a:pPr algn="ctr">
                <a:lnSpc>
                  <a:spcPts val="2639"/>
                </a:lnSpc>
              </a:pPr>
            </a:p>
          </p:txBody>
        </p:sp>
      </p:grpSp>
      <p:grpSp>
        <p:nvGrpSpPr>
          <p:cNvPr name="Group 11" id="11"/>
          <p:cNvGrpSpPr/>
          <p:nvPr/>
        </p:nvGrpSpPr>
        <p:grpSpPr>
          <a:xfrm rot="0">
            <a:off x="7498827" y="1028700"/>
            <a:ext cx="9760473" cy="1225101"/>
            <a:chOff x="0" y="0"/>
            <a:chExt cx="2570660" cy="322660"/>
          </a:xfrm>
        </p:grpSpPr>
        <p:sp>
          <p:nvSpPr>
            <p:cNvPr name="Freeform 12" id="12"/>
            <p:cNvSpPr/>
            <p:nvPr/>
          </p:nvSpPr>
          <p:spPr>
            <a:xfrm flipH="false" flipV="false" rot="0">
              <a:off x="0" y="0"/>
              <a:ext cx="2570660" cy="322660"/>
            </a:xfrm>
            <a:custGeom>
              <a:avLst/>
              <a:gdLst/>
              <a:ahLst/>
              <a:cxnLst/>
              <a:rect r="r" b="b" t="t" l="l"/>
              <a:pathLst>
                <a:path h="322660" w="2570660">
                  <a:moveTo>
                    <a:pt x="0" y="0"/>
                  </a:moveTo>
                  <a:lnTo>
                    <a:pt x="2570660" y="0"/>
                  </a:lnTo>
                  <a:lnTo>
                    <a:pt x="2570660" y="322660"/>
                  </a:lnTo>
                  <a:lnTo>
                    <a:pt x="0" y="322660"/>
                  </a:lnTo>
                  <a:close/>
                </a:path>
              </a:pathLst>
            </a:custGeom>
            <a:solidFill>
              <a:srgbClr val="F9B062"/>
            </a:solidFill>
          </p:spPr>
        </p:sp>
        <p:sp>
          <p:nvSpPr>
            <p:cNvPr name="TextBox 13" id="13"/>
            <p:cNvSpPr txBox="true"/>
            <p:nvPr/>
          </p:nvSpPr>
          <p:spPr>
            <a:xfrm>
              <a:off x="0" y="-19050"/>
              <a:ext cx="2570660" cy="341710"/>
            </a:xfrm>
            <a:prstGeom prst="rect">
              <a:avLst/>
            </a:prstGeom>
          </p:spPr>
          <p:txBody>
            <a:bodyPr anchor="ctr" rtlCol="false" tIns="50800" lIns="50800" bIns="50800" rIns="50800"/>
            <a:lstStyle/>
            <a:p>
              <a:pPr algn="ctr">
                <a:lnSpc>
                  <a:spcPts val="2639"/>
                </a:lnSpc>
              </a:pPr>
            </a:p>
          </p:txBody>
        </p:sp>
      </p:grpSp>
      <p:sp>
        <p:nvSpPr>
          <p:cNvPr name="Freeform 14" id="14"/>
          <p:cNvSpPr/>
          <p:nvPr/>
        </p:nvSpPr>
        <p:spPr>
          <a:xfrm flipH="false" flipV="false" rot="0">
            <a:off x="814963" y="6604864"/>
            <a:ext cx="5370263" cy="3784413"/>
          </a:xfrm>
          <a:custGeom>
            <a:avLst/>
            <a:gdLst/>
            <a:ahLst/>
            <a:cxnLst/>
            <a:rect r="r" b="b" t="t" l="l"/>
            <a:pathLst>
              <a:path h="3784413" w="5370263">
                <a:moveTo>
                  <a:pt x="0" y="0"/>
                </a:moveTo>
                <a:lnTo>
                  <a:pt x="5370263" y="0"/>
                </a:lnTo>
                <a:lnTo>
                  <a:pt x="5370263" y="3784414"/>
                </a:lnTo>
                <a:lnTo>
                  <a:pt x="0" y="3784414"/>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15" id="15"/>
          <p:cNvSpPr txBox="true"/>
          <p:nvPr/>
        </p:nvSpPr>
        <p:spPr>
          <a:xfrm rot="0">
            <a:off x="1028700" y="1076325"/>
            <a:ext cx="4942789" cy="866775"/>
          </a:xfrm>
          <a:prstGeom prst="rect">
            <a:avLst/>
          </a:prstGeom>
        </p:spPr>
        <p:txBody>
          <a:bodyPr anchor="t" rtlCol="false" tIns="0" lIns="0" bIns="0" rIns="0">
            <a:spAutoFit/>
          </a:bodyPr>
          <a:lstStyle/>
          <a:p>
            <a:pPr algn="l" marL="0" indent="0" lvl="0">
              <a:lnSpc>
                <a:spcPts val="6600"/>
              </a:lnSpc>
              <a:spcBef>
                <a:spcPct val="0"/>
              </a:spcBef>
            </a:pPr>
            <a:r>
              <a:rPr lang="en-US" b="true" sz="6000">
                <a:solidFill>
                  <a:srgbClr val="004A69"/>
                </a:solidFill>
                <a:latin typeface="Trebuchet MS Bold"/>
                <a:ea typeface="Trebuchet MS Bold"/>
                <a:cs typeface="Trebuchet MS Bold"/>
                <a:sym typeface="Trebuchet MS Bold"/>
              </a:rPr>
              <a:t>Sustainability</a:t>
            </a:r>
          </a:p>
        </p:txBody>
      </p:sp>
      <p:sp>
        <p:nvSpPr>
          <p:cNvPr name="TextBox 16" id="16"/>
          <p:cNvSpPr txBox="true"/>
          <p:nvPr/>
        </p:nvSpPr>
        <p:spPr>
          <a:xfrm rot="0">
            <a:off x="1028700" y="3731719"/>
            <a:ext cx="4849694" cy="2277110"/>
          </a:xfrm>
          <a:prstGeom prst="rect">
            <a:avLst/>
          </a:prstGeom>
        </p:spPr>
        <p:txBody>
          <a:bodyPr anchor="t" rtlCol="false" tIns="0" lIns="0" bIns="0" rIns="0">
            <a:spAutoFit/>
          </a:bodyPr>
          <a:lstStyle/>
          <a:p>
            <a:pPr algn="l" marL="0" indent="0" lvl="0">
              <a:lnSpc>
                <a:spcPts val="3640"/>
              </a:lnSpc>
              <a:spcBef>
                <a:spcPct val="0"/>
              </a:spcBef>
            </a:pPr>
            <a:r>
              <a:rPr lang="en-US" sz="2600">
                <a:solidFill>
                  <a:srgbClr val="004A69"/>
                </a:solidFill>
                <a:latin typeface="Trebuchet MS"/>
                <a:ea typeface="Trebuchet MS"/>
                <a:cs typeface="Trebuchet MS"/>
                <a:sym typeface="Trebuchet MS"/>
              </a:rPr>
              <a:t>Through these policies, we want to understand young people’s views on Scotland's sustainability now and in the future.</a:t>
            </a:r>
          </a:p>
        </p:txBody>
      </p:sp>
      <p:sp>
        <p:nvSpPr>
          <p:cNvPr name="TextBox 17" id="17"/>
          <p:cNvSpPr txBox="true"/>
          <p:nvPr/>
        </p:nvSpPr>
        <p:spPr>
          <a:xfrm rot="0">
            <a:off x="7865146" y="1288919"/>
            <a:ext cx="9027835" cy="815340"/>
          </a:xfrm>
          <a:prstGeom prst="rect">
            <a:avLst/>
          </a:prstGeom>
        </p:spPr>
        <p:txBody>
          <a:bodyPr anchor="t" rtlCol="false" tIns="0" lIns="0" bIns="0" rIns="0">
            <a:spAutoFit/>
          </a:bodyPr>
          <a:lstStyle/>
          <a:p>
            <a:pPr algn="l" marL="0" indent="0" lvl="0">
              <a:lnSpc>
                <a:spcPts val="6269"/>
              </a:lnSpc>
              <a:spcBef>
                <a:spcPct val="0"/>
              </a:spcBef>
            </a:pPr>
            <a:r>
              <a:rPr lang="en-US" b="true" sz="5699">
                <a:solidFill>
                  <a:srgbClr val="000000"/>
                </a:solidFill>
                <a:latin typeface="Trebuchet MS Bold"/>
                <a:ea typeface="Trebuchet MS Bold"/>
                <a:cs typeface="Trebuchet MS Bold"/>
                <a:sym typeface="Trebuchet MS Bold"/>
              </a:rPr>
              <a:t>Policy #4</a:t>
            </a:r>
          </a:p>
        </p:txBody>
      </p:sp>
      <p:sp>
        <p:nvSpPr>
          <p:cNvPr name="TextBox 18" id="18"/>
          <p:cNvSpPr txBox="true"/>
          <p:nvPr/>
        </p:nvSpPr>
        <p:spPr>
          <a:xfrm rot="0">
            <a:off x="7865146" y="4663851"/>
            <a:ext cx="9027835" cy="2098675"/>
          </a:xfrm>
          <a:prstGeom prst="rect">
            <a:avLst/>
          </a:prstGeom>
        </p:spPr>
        <p:txBody>
          <a:bodyPr anchor="t" rtlCol="false" tIns="0" lIns="0" bIns="0" rIns="0">
            <a:spAutoFit/>
          </a:bodyPr>
          <a:lstStyle/>
          <a:p>
            <a:pPr algn="l" marL="0" indent="0" lvl="0">
              <a:lnSpc>
                <a:spcPts val="5599"/>
              </a:lnSpc>
              <a:spcBef>
                <a:spcPct val="0"/>
              </a:spcBef>
            </a:pPr>
            <a:r>
              <a:rPr lang="en-US" sz="3999">
                <a:solidFill>
                  <a:srgbClr val="004A69"/>
                </a:solidFill>
                <a:latin typeface="Trebuchet MS"/>
                <a:ea typeface="Trebuchet MS"/>
                <a:cs typeface="Trebuchet MS"/>
                <a:sym typeface="Trebuchet MS"/>
              </a:rPr>
              <a:t>The Scottish Government should create more nature reserves to help protect Scotland’s nature and biodiversity.</a:t>
            </a:r>
          </a:p>
        </p:txBody>
      </p:sp>
    </p:spTree>
  </p:cSld>
  <p:clrMapOvr>
    <a:masterClrMapping/>
  </p:clrMapOvr>
</p:sld>
</file>

<file path=ppt/slides/slide26.xml><?xml version="1.0" encoding="utf-8"?>
<p:sld xmlns:p="http://schemas.openxmlformats.org/presentationml/2006/main" xmlns:a="http://schemas.openxmlformats.org/drawingml/2006/main" xmlns:r="http://schemas.openxmlformats.org/officeDocument/2006/relationships">
  <p:cSld>
    <p:bg>
      <p:bgPr>
        <a:solidFill>
          <a:srgbClr val="E6F4FA"/>
        </a:solidFill>
      </p:bgPr>
    </p:bg>
    <p:spTree>
      <p:nvGrpSpPr>
        <p:cNvPr id="1" name=""/>
        <p:cNvGrpSpPr/>
        <p:nvPr/>
      </p:nvGrpSpPr>
      <p:grpSpPr>
        <a:xfrm>
          <a:off x="0" y="0"/>
          <a:ext cx="0" cy="0"/>
          <a:chOff x="0" y="0"/>
          <a:chExt cx="0" cy="0"/>
        </a:xfrm>
      </p:grpSpPr>
      <p:grpSp>
        <p:nvGrpSpPr>
          <p:cNvPr name="Group 2" id="2"/>
          <p:cNvGrpSpPr/>
          <p:nvPr/>
        </p:nvGrpSpPr>
        <p:grpSpPr>
          <a:xfrm rot="0">
            <a:off x="0" y="0"/>
            <a:ext cx="6907094" cy="7037529"/>
            <a:chOff x="0" y="0"/>
            <a:chExt cx="1819152" cy="1853505"/>
          </a:xfrm>
        </p:grpSpPr>
        <p:sp>
          <p:nvSpPr>
            <p:cNvPr name="Freeform 3" id="3"/>
            <p:cNvSpPr/>
            <p:nvPr/>
          </p:nvSpPr>
          <p:spPr>
            <a:xfrm flipH="false" flipV="false" rot="0">
              <a:off x="0" y="0"/>
              <a:ext cx="1819152" cy="1853505"/>
            </a:xfrm>
            <a:custGeom>
              <a:avLst/>
              <a:gdLst/>
              <a:ahLst/>
              <a:cxnLst/>
              <a:rect r="r" b="b" t="t" l="l"/>
              <a:pathLst>
                <a:path h="1853505" w="1819152">
                  <a:moveTo>
                    <a:pt x="0" y="0"/>
                  </a:moveTo>
                  <a:lnTo>
                    <a:pt x="1819152" y="0"/>
                  </a:lnTo>
                  <a:lnTo>
                    <a:pt x="1819152" y="1853505"/>
                  </a:lnTo>
                  <a:lnTo>
                    <a:pt x="0" y="1853505"/>
                  </a:lnTo>
                  <a:close/>
                </a:path>
              </a:pathLst>
            </a:custGeom>
            <a:solidFill>
              <a:srgbClr val="99D4ED"/>
            </a:solidFill>
            <a:ln cap="sq">
              <a:noFill/>
              <a:prstDash val="solid"/>
              <a:miter/>
            </a:ln>
          </p:spPr>
        </p:sp>
        <p:sp>
          <p:nvSpPr>
            <p:cNvPr name="TextBox 4" id="4"/>
            <p:cNvSpPr txBox="true"/>
            <p:nvPr/>
          </p:nvSpPr>
          <p:spPr>
            <a:xfrm>
              <a:off x="0" y="-19050"/>
              <a:ext cx="1819152" cy="1872555"/>
            </a:xfrm>
            <a:prstGeom prst="rect">
              <a:avLst/>
            </a:prstGeom>
          </p:spPr>
          <p:txBody>
            <a:bodyPr anchor="ctr" rtlCol="false" tIns="50800" lIns="50800" bIns="50800" rIns="50800"/>
            <a:lstStyle/>
            <a:p>
              <a:pPr algn="ctr" marL="0" indent="0" lvl="0">
                <a:lnSpc>
                  <a:spcPts val="2639"/>
                </a:lnSpc>
                <a:spcBef>
                  <a:spcPct val="0"/>
                </a:spcBef>
              </a:pPr>
            </a:p>
          </p:txBody>
        </p:sp>
      </p:grpSp>
      <p:grpSp>
        <p:nvGrpSpPr>
          <p:cNvPr name="Group 5" id="5"/>
          <p:cNvGrpSpPr/>
          <p:nvPr/>
        </p:nvGrpSpPr>
        <p:grpSpPr>
          <a:xfrm rot="0">
            <a:off x="0" y="7037529"/>
            <a:ext cx="6907094" cy="3249471"/>
            <a:chOff x="0" y="0"/>
            <a:chExt cx="1819152" cy="855828"/>
          </a:xfrm>
        </p:grpSpPr>
        <p:sp>
          <p:nvSpPr>
            <p:cNvPr name="Freeform 6" id="6"/>
            <p:cNvSpPr/>
            <p:nvPr/>
          </p:nvSpPr>
          <p:spPr>
            <a:xfrm flipH="false" flipV="false" rot="0">
              <a:off x="0" y="0"/>
              <a:ext cx="1819152" cy="855828"/>
            </a:xfrm>
            <a:custGeom>
              <a:avLst/>
              <a:gdLst/>
              <a:ahLst/>
              <a:cxnLst/>
              <a:rect r="r" b="b" t="t" l="l"/>
              <a:pathLst>
                <a:path h="855828" w="1819152">
                  <a:moveTo>
                    <a:pt x="0" y="0"/>
                  </a:moveTo>
                  <a:lnTo>
                    <a:pt x="1819152" y="0"/>
                  </a:lnTo>
                  <a:lnTo>
                    <a:pt x="1819152" y="855828"/>
                  </a:lnTo>
                  <a:lnTo>
                    <a:pt x="0" y="855828"/>
                  </a:lnTo>
                  <a:close/>
                </a:path>
              </a:pathLst>
            </a:custGeom>
            <a:solidFill>
              <a:srgbClr val="F1B756"/>
            </a:solidFill>
            <a:ln cap="sq">
              <a:noFill/>
              <a:prstDash val="solid"/>
              <a:miter/>
            </a:ln>
          </p:spPr>
        </p:sp>
        <p:sp>
          <p:nvSpPr>
            <p:cNvPr name="TextBox 7" id="7"/>
            <p:cNvSpPr txBox="true"/>
            <p:nvPr/>
          </p:nvSpPr>
          <p:spPr>
            <a:xfrm>
              <a:off x="0" y="-19050"/>
              <a:ext cx="1819152" cy="874878"/>
            </a:xfrm>
            <a:prstGeom prst="rect">
              <a:avLst/>
            </a:prstGeom>
          </p:spPr>
          <p:txBody>
            <a:bodyPr anchor="ctr" rtlCol="false" tIns="50800" lIns="50800" bIns="50800" rIns="50800"/>
            <a:lstStyle/>
            <a:p>
              <a:pPr algn="ctr" marL="0" indent="0" lvl="0">
                <a:lnSpc>
                  <a:spcPts val="2639"/>
                </a:lnSpc>
                <a:spcBef>
                  <a:spcPct val="0"/>
                </a:spcBef>
              </a:pPr>
            </a:p>
          </p:txBody>
        </p:sp>
      </p:grpSp>
      <p:grpSp>
        <p:nvGrpSpPr>
          <p:cNvPr name="Group 8" id="8"/>
          <p:cNvGrpSpPr/>
          <p:nvPr/>
        </p:nvGrpSpPr>
        <p:grpSpPr>
          <a:xfrm rot="0">
            <a:off x="7498827" y="2253801"/>
            <a:ext cx="9760473" cy="7004499"/>
            <a:chOff x="0" y="0"/>
            <a:chExt cx="2570660" cy="1844806"/>
          </a:xfrm>
        </p:grpSpPr>
        <p:sp>
          <p:nvSpPr>
            <p:cNvPr name="Freeform 9" id="9"/>
            <p:cNvSpPr/>
            <p:nvPr/>
          </p:nvSpPr>
          <p:spPr>
            <a:xfrm flipH="false" flipV="false" rot="0">
              <a:off x="0" y="0"/>
              <a:ext cx="2570660" cy="1844806"/>
            </a:xfrm>
            <a:custGeom>
              <a:avLst/>
              <a:gdLst/>
              <a:ahLst/>
              <a:cxnLst/>
              <a:rect r="r" b="b" t="t" l="l"/>
              <a:pathLst>
                <a:path h="1844806" w="2570660">
                  <a:moveTo>
                    <a:pt x="0" y="0"/>
                  </a:moveTo>
                  <a:lnTo>
                    <a:pt x="2570660" y="0"/>
                  </a:lnTo>
                  <a:lnTo>
                    <a:pt x="2570660" y="1844806"/>
                  </a:lnTo>
                  <a:lnTo>
                    <a:pt x="0" y="1844806"/>
                  </a:lnTo>
                  <a:close/>
                </a:path>
              </a:pathLst>
            </a:custGeom>
            <a:solidFill>
              <a:srgbClr val="FEF4E9"/>
            </a:solidFill>
          </p:spPr>
        </p:sp>
        <p:sp>
          <p:nvSpPr>
            <p:cNvPr name="TextBox 10" id="10"/>
            <p:cNvSpPr txBox="true"/>
            <p:nvPr/>
          </p:nvSpPr>
          <p:spPr>
            <a:xfrm>
              <a:off x="0" y="-19050"/>
              <a:ext cx="2570660" cy="1863856"/>
            </a:xfrm>
            <a:prstGeom prst="rect">
              <a:avLst/>
            </a:prstGeom>
          </p:spPr>
          <p:txBody>
            <a:bodyPr anchor="ctr" rtlCol="false" tIns="50800" lIns="50800" bIns="50800" rIns="50800"/>
            <a:lstStyle/>
            <a:p>
              <a:pPr algn="ctr">
                <a:lnSpc>
                  <a:spcPts val="2639"/>
                </a:lnSpc>
              </a:pPr>
            </a:p>
          </p:txBody>
        </p:sp>
      </p:grpSp>
      <p:grpSp>
        <p:nvGrpSpPr>
          <p:cNvPr name="Group 11" id="11"/>
          <p:cNvGrpSpPr/>
          <p:nvPr/>
        </p:nvGrpSpPr>
        <p:grpSpPr>
          <a:xfrm rot="0">
            <a:off x="7498827" y="1028700"/>
            <a:ext cx="9760473" cy="1225101"/>
            <a:chOff x="0" y="0"/>
            <a:chExt cx="2570660" cy="322660"/>
          </a:xfrm>
        </p:grpSpPr>
        <p:sp>
          <p:nvSpPr>
            <p:cNvPr name="Freeform 12" id="12"/>
            <p:cNvSpPr/>
            <p:nvPr/>
          </p:nvSpPr>
          <p:spPr>
            <a:xfrm flipH="false" flipV="false" rot="0">
              <a:off x="0" y="0"/>
              <a:ext cx="2570660" cy="322660"/>
            </a:xfrm>
            <a:custGeom>
              <a:avLst/>
              <a:gdLst/>
              <a:ahLst/>
              <a:cxnLst/>
              <a:rect r="r" b="b" t="t" l="l"/>
              <a:pathLst>
                <a:path h="322660" w="2570660">
                  <a:moveTo>
                    <a:pt x="0" y="0"/>
                  </a:moveTo>
                  <a:lnTo>
                    <a:pt x="2570660" y="0"/>
                  </a:lnTo>
                  <a:lnTo>
                    <a:pt x="2570660" y="322660"/>
                  </a:lnTo>
                  <a:lnTo>
                    <a:pt x="0" y="322660"/>
                  </a:lnTo>
                  <a:close/>
                </a:path>
              </a:pathLst>
            </a:custGeom>
            <a:solidFill>
              <a:srgbClr val="F9B062"/>
            </a:solidFill>
          </p:spPr>
        </p:sp>
        <p:sp>
          <p:nvSpPr>
            <p:cNvPr name="TextBox 13" id="13"/>
            <p:cNvSpPr txBox="true"/>
            <p:nvPr/>
          </p:nvSpPr>
          <p:spPr>
            <a:xfrm>
              <a:off x="0" y="-19050"/>
              <a:ext cx="2570660" cy="341710"/>
            </a:xfrm>
            <a:prstGeom prst="rect">
              <a:avLst/>
            </a:prstGeom>
          </p:spPr>
          <p:txBody>
            <a:bodyPr anchor="ctr" rtlCol="false" tIns="50800" lIns="50800" bIns="50800" rIns="50800"/>
            <a:lstStyle/>
            <a:p>
              <a:pPr algn="ctr">
                <a:lnSpc>
                  <a:spcPts val="2639"/>
                </a:lnSpc>
              </a:pPr>
            </a:p>
          </p:txBody>
        </p:sp>
      </p:grpSp>
      <p:sp>
        <p:nvSpPr>
          <p:cNvPr name="Freeform 14" id="14"/>
          <p:cNvSpPr/>
          <p:nvPr/>
        </p:nvSpPr>
        <p:spPr>
          <a:xfrm flipH="false" flipV="false" rot="0">
            <a:off x="814963" y="6604864"/>
            <a:ext cx="5370263" cy="3784413"/>
          </a:xfrm>
          <a:custGeom>
            <a:avLst/>
            <a:gdLst/>
            <a:ahLst/>
            <a:cxnLst/>
            <a:rect r="r" b="b" t="t" l="l"/>
            <a:pathLst>
              <a:path h="3784413" w="5370263">
                <a:moveTo>
                  <a:pt x="0" y="0"/>
                </a:moveTo>
                <a:lnTo>
                  <a:pt x="5370263" y="0"/>
                </a:lnTo>
                <a:lnTo>
                  <a:pt x="5370263" y="3784414"/>
                </a:lnTo>
                <a:lnTo>
                  <a:pt x="0" y="3784414"/>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15" id="15"/>
          <p:cNvSpPr txBox="true"/>
          <p:nvPr/>
        </p:nvSpPr>
        <p:spPr>
          <a:xfrm rot="0">
            <a:off x="1028700" y="1076325"/>
            <a:ext cx="4942789" cy="866775"/>
          </a:xfrm>
          <a:prstGeom prst="rect">
            <a:avLst/>
          </a:prstGeom>
        </p:spPr>
        <p:txBody>
          <a:bodyPr anchor="t" rtlCol="false" tIns="0" lIns="0" bIns="0" rIns="0">
            <a:spAutoFit/>
          </a:bodyPr>
          <a:lstStyle/>
          <a:p>
            <a:pPr algn="l" marL="0" indent="0" lvl="0">
              <a:lnSpc>
                <a:spcPts val="6600"/>
              </a:lnSpc>
              <a:spcBef>
                <a:spcPct val="0"/>
              </a:spcBef>
            </a:pPr>
            <a:r>
              <a:rPr lang="en-US" b="true" sz="6000">
                <a:solidFill>
                  <a:srgbClr val="004A69"/>
                </a:solidFill>
                <a:latin typeface="Trebuchet MS Bold"/>
                <a:ea typeface="Trebuchet MS Bold"/>
                <a:cs typeface="Trebuchet MS Bold"/>
                <a:sym typeface="Trebuchet MS Bold"/>
              </a:rPr>
              <a:t>Sustainability</a:t>
            </a:r>
          </a:p>
        </p:txBody>
      </p:sp>
      <p:sp>
        <p:nvSpPr>
          <p:cNvPr name="TextBox 16" id="16"/>
          <p:cNvSpPr txBox="true"/>
          <p:nvPr/>
        </p:nvSpPr>
        <p:spPr>
          <a:xfrm rot="0">
            <a:off x="1028700" y="3731719"/>
            <a:ext cx="4849694" cy="2277110"/>
          </a:xfrm>
          <a:prstGeom prst="rect">
            <a:avLst/>
          </a:prstGeom>
        </p:spPr>
        <p:txBody>
          <a:bodyPr anchor="t" rtlCol="false" tIns="0" lIns="0" bIns="0" rIns="0">
            <a:spAutoFit/>
          </a:bodyPr>
          <a:lstStyle/>
          <a:p>
            <a:pPr algn="l" marL="0" indent="0" lvl="0">
              <a:lnSpc>
                <a:spcPts val="3640"/>
              </a:lnSpc>
              <a:spcBef>
                <a:spcPct val="0"/>
              </a:spcBef>
            </a:pPr>
            <a:r>
              <a:rPr lang="en-US" sz="2600">
                <a:solidFill>
                  <a:srgbClr val="004A69"/>
                </a:solidFill>
                <a:latin typeface="Trebuchet MS"/>
                <a:ea typeface="Trebuchet MS"/>
                <a:cs typeface="Trebuchet MS"/>
                <a:sym typeface="Trebuchet MS"/>
              </a:rPr>
              <a:t>Through these policies, we want to understand young people’s views on Scotland's sustainability now and in the future.</a:t>
            </a:r>
          </a:p>
        </p:txBody>
      </p:sp>
      <p:sp>
        <p:nvSpPr>
          <p:cNvPr name="TextBox 17" id="17"/>
          <p:cNvSpPr txBox="true"/>
          <p:nvPr/>
        </p:nvSpPr>
        <p:spPr>
          <a:xfrm rot="0">
            <a:off x="7865146" y="1288919"/>
            <a:ext cx="9027835" cy="815340"/>
          </a:xfrm>
          <a:prstGeom prst="rect">
            <a:avLst/>
          </a:prstGeom>
        </p:spPr>
        <p:txBody>
          <a:bodyPr anchor="t" rtlCol="false" tIns="0" lIns="0" bIns="0" rIns="0">
            <a:spAutoFit/>
          </a:bodyPr>
          <a:lstStyle/>
          <a:p>
            <a:pPr algn="l" marL="0" indent="0" lvl="0">
              <a:lnSpc>
                <a:spcPts val="6269"/>
              </a:lnSpc>
              <a:spcBef>
                <a:spcPct val="0"/>
              </a:spcBef>
            </a:pPr>
            <a:r>
              <a:rPr lang="en-US" b="true" sz="5699">
                <a:solidFill>
                  <a:srgbClr val="000000"/>
                </a:solidFill>
                <a:latin typeface="Trebuchet MS Bold"/>
                <a:ea typeface="Trebuchet MS Bold"/>
                <a:cs typeface="Trebuchet MS Bold"/>
                <a:sym typeface="Trebuchet MS Bold"/>
              </a:rPr>
              <a:t>Policy #5</a:t>
            </a:r>
          </a:p>
        </p:txBody>
      </p:sp>
      <p:sp>
        <p:nvSpPr>
          <p:cNvPr name="TextBox 18" id="18"/>
          <p:cNvSpPr txBox="true"/>
          <p:nvPr/>
        </p:nvSpPr>
        <p:spPr>
          <a:xfrm rot="0">
            <a:off x="7865146" y="3959001"/>
            <a:ext cx="9027835" cy="3508375"/>
          </a:xfrm>
          <a:prstGeom prst="rect">
            <a:avLst/>
          </a:prstGeom>
        </p:spPr>
        <p:txBody>
          <a:bodyPr anchor="t" rtlCol="false" tIns="0" lIns="0" bIns="0" rIns="0">
            <a:spAutoFit/>
          </a:bodyPr>
          <a:lstStyle/>
          <a:p>
            <a:pPr algn="l" marL="0" indent="0" lvl="0">
              <a:lnSpc>
                <a:spcPts val="5599"/>
              </a:lnSpc>
              <a:spcBef>
                <a:spcPct val="0"/>
              </a:spcBef>
            </a:pPr>
            <a:r>
              <a:rPr lang="en-US" sz="3999">
                <a:solidFill>
                  <a:srgbClr val="004A69"/>
                </a:solidFill>
                <a:latin typeface="Trebuchet MS"/>
                <a:ea typeface="Trebuchet MS"/>
                <a:cs typeface="Trebuchet MS"/>
                <a:sym typeface="Trebuchet MS"/>
              </a:rPr>
              <a:t>The Scottish Government should work with young people to promote a circular economy and ensure that businesses make improved progress towards reducing waste.</a:t>
            </a:r>
          </a:p>
        </p:txBody>
      </p:sp>
    </p:spTree>
  </p:cSld>
  <p:clrMapOvr>
    <a:masterClrMapping/>
  </p:clrMapOvr>
</p:sld>
</file>

<file path=ppt/slides/slide27.xml><?xml version="1.0" encoding="utf-8"?>
<p:sld xmlns:p="http://schemas.openxmlformats.org/presentationml/2006/main" xmlns:a="http://schemas.openxmlformats.org/drawingml/2006/main" xmlns:r="http://schemas.openxmlformats.org/officeDocument/2006/relationships">
  <p:cSld>
    <p:bg>
      <p:bgPr>
        <a:solidFill>
          <a:srgbClr val="E6F4FA"/>
        </a:solidFill>
      </p:bgPr>
    </p:bg>
    <p:spTree>
      <p:nvGrpSpPr>
        <p:cNvPr id="1" name=""/>
        <p:cNvGrpSpPr/>
        <p:nvPr/>
      </p:nvGrpSpPr>
      <p:grpSpPr>
        <a:xfrm>
          <a:off x="0" y="0"/>
          <a:ext cx="0" cy="0"/>
          <a:chOff x="0" y="0"/>
          <a:chExt cx="0" cy="0"/>
        </a:xfrm>
      </p:grpSpPr>
      <p:grpSp>
        <p:nvGrpSpPr>
          <p:cNvPr name="Group 2" id="2"/>
          <p:cNvGrpSpPr/>
          <p:nvPr/>
        </p:nvGrpSpPr>
        <p:grpSpPr>
          <a:xfrm rot="0">
            <a:off x="0" y="0"/>
            <a:ext cx="6907094" cy="7037529"/>
            <a:chOff x="0" y="0"/>
            <a:chExt cx="1819152" cy="1853505"/>
          </a:xfrm>
        </p:grpSpPr>
        <p:sp>
          <p:nvSpPr>
            <p:cNvPr name="Freeform 3" id="3"/>
            <p:cNvSpPr/>
            <p:nvPr/>
          </p:nvSpPr>
          <p:spPr>
            <a:xfrm flipH="false" flipV="false" rot="0">
              <a:off x="0" y="0"/>
              <a:ext cx="1819152" cy="1853505"/>
            </a:xfrm>
            <a:custGeom>
              <a:avLst/>
              <a:gdLst/>
              <a:ahLst/>
              <a:cxnLst/>
              <a:rect r="r" b="b" t="t" l="l"/>
              <a:pathLst>
                <a:path h="1853505" w="1819152">
                  <a:moveTo>
                    <a:pt x="0" y="0"/>
                  </a:moveTo>
                  <a:lnTo>
                    <a:pt x="1819152" y="0"/>
                  </a:lnTo>
                  <a:lnTo>
                    <a:pt x="1819152" y="1853505"/>
                  </a:lnTo>
                  <a:lnTo>
                    <a:pt x="0" y="1853505"/>
                  </a:lnTo>
                  <a:close/>
                </a:path>
              </a:pathLst>
            </a:custGeom>
            <a:solidFill>
              <a:srgbClr val="99D4ED"/>
            </a:solidFill>
            <a:ln cap="sq">
              <a:noFill/>
              <a:prstDash val="solid"/>
              <a:miter/>
            </a:ln>
          </p:spPr>
        </p:sp>
        <p:sp>
          <p:nvSpPr>
            <p:cNvPr name="TextBox 4" id="4"/>
            <p:cNvSpPr txBox="true"/>
            <p:nvPr/>
          </p:nvSpPr>
          <p:spPr>
            <a:xfrm>
              <a:off x="0" y="-19050"/>
              <a:ext cx="1819152" cy="1872555"/>
            </a:xfrm>
            <a:prstGeom prst="rect">
              <a:avLst/>
            </a:prstGeom>
          </p:spPr>
          <p:txBody>
            <a:bodyPr anchor="ctr" rtlCol="false" tIns="50800" lIns="50800" bIns="50800" rIns="50800"/>
            <a:lstStyle/>
            <a:p>
              <a:pPr algn="ctr" marL="0" indent="0" lvl="0">
                <a:lnSpc>
                  <a:spcPts val="2639"/>
                </a:lnSpc>
                <a:spcBef>
                  <a:spcPct val="0"/>
                </a:spcBef>
              </a:pPr>
            </a:p>
          </p:txBody>
        </p:sp>
      </p:grpSp>
      <p:grpSp>
        <p:nvGrpSpPr>
          <p:cNvPr name="Group 5" id="5"/>
          <p:cNvGrpSpPr/>
          <p:nvPr/>
        </p:nvGrpSpPr>
        <p:grpSpPr>
          <a:xfrm rot="0">
            <a:off x="0" y="7037529"/>
            <a:ext cx="6907094" cy="3249471"/>
            <a:chOff x="0" y="0"/>
            <a:chExt cx="1819152" cy="855828"/>
          </a:xfrm>
        </p:grpSpPr>
        <p:sp>
          <p:nvSpPr>
            <p:cNvPr name="Freeform 6" id="6"/>
            <p:cNvSpPr/>
            <p:nvPr/>
          </p:nvSpPr>
          <p:spPr>
            <a:xfrm flipH="false" flipV="false" rot="0">
              <a:off x="0" y="0"/>
              <a:ext cx="1819152" cy="855828"/>
            </a:xfrm>
            <a:custGeom>
              <a:avLst/>
              <a:gdLst/>
              <a:ahLst/>
              <a:cxnLst/>
              <a:rect r="r" b="b" t="t" l="l"/>
              <a:pathLst>
                <a:path h="855828" w="1819152">
                  <a:moveTo>
                    <a:pt x="0" y="0"/>
                  </a:moveTo>
                  <a:lnTo>
                    <a:pt x="1819152" y="0"/>
                  </a:lnTo>
                  <a:lnTo>
                    <a:pt x="1819152" y="855828"/>
                  </a:lnTo>
                  <a:lnTo>
                    <a:pt x="0" y="855828"/>
                  </a:lnTo>
                  <a:close/>
                </a:path>
              </a:pathLst>
            </a:custGeom>
            <a:solidFill>
              <a:srgbClr val="F1B756"/>
            </a:solidFill>
            <a:ln cap="sq">
              <a:noFill/>
              <a:prstDash val="solid"/>
              <a:miter/>
            </a:ln>
          </p:spPr>
        </p:sp>
        <p:sp>
          <p:nvSpPr>
            <p:cNvPr name="TextBox 7" id="7"/>
            <p:cNvSpPr txBox="true"/>
            <p:nvPr/>
          </p:nvSpPr>
          <p:spPr>
            <a:xfrm>
              <a:off x="0" y="-19050"/>
              <a:ext cx="1819152" cy="874878"/>
            </a:xfrm>
            <a:prstGeom prst="rect">
              <a:avLst/>
            </a:prstGeom>
          </p:spPr>
          <p:txBody>
            <a:bodyPr anchor="ctr" rtlCol="false" tIns="50800" lIns="50800" bIns="50800" rIns="50800"/>
            <a:lstStyle/>
            <a:p>
              <a:pPr algn="ctr" marL="0" indent="0" lvl="0">
                <a:lnSpc>
                  <a:spcPts val="2639"/>
                </a:lnSpc>
                <a:spcBef>
                  <a:spcPct val="0"/>
                </a:spcBef>
              </a:pPr>
            </a:p>
          </p:txBody>
        </p:sp>
      </p:grpSp>
      <p:grpSp>
        <p:nvGrpSpPr>
          <p:cNvPr name="Group 8" id="8"/>
          <p:cNvGrpSpPr/>
          <p:nvPr/>
        </p:nvGrpSpPr>
        <p:grpSpPr>
          <a:xfrm rot="0">
            <a:off x="7498827" y="2253801"/>
            <a:ext cx="9760473" cy="7004499"/>
            <a:chOff x="0" y="0"/>
            <a:chExt cx="2570660" cy="1844806"/>
          </a:xfrm>
        </p:grpSpPr>
        <p:sp>
          <p:nvSpPr>
            <p:cNvPr name="Freeform 9" id="9"/>
            <p:cNvSpPr/>
            <p:nvPr/>
          </p:nvSpPr>
          <p:spPr>
            <a:xfrm flipH="false" flipV="false" rot="0">
              <a:off x="0" y="0"/>
              <a:ext cx="2570660" cy="1844806"/>
            </a:xfrm>
            <a:custGeom>
              <a:avLst/>
              <a:gdLst/>
              <a:ahLst/>
              <a:cxnLst/>
              <a:rect r="r" b="b" t="t" l="l"/>
              <a:pathLst>
                <a:path h="1844806" w="2570660">
                  <a:moveTo>
                    <a:pt x="0" y="0"/>
                  </a:moveTo>
                  <a:lnTo>
                    <a:pt x="2570660" y="0"/>
                  </a:lnTo>
                  <a:lnTo>
                    <a:pt x="2570660" y="1844806"/>
                  </a:lnTo>
                  <a:lnTo>
                    <a:pt x="0" y="1844806"/>
                  </a:lnTo>
                  <a:close/>
                </a:path>
              </a:pathLst>
            </a:custGeom>
            <a:solidFill>
              <a:srgbClr val="FEF4E9"/>
            </a:solidFill>
          </p:spPr>
        </p:sp>
        <p:sp>
          <p:nvSpPr>
            <p:cNvPr name="TextBox 10" id="10"/>
            <p:cNvSpPr txBox="true"/>
            <p:nvPr/>
          </p:nvSpPr>
          <p:spPr>
            <a:xfrm>
              <a:off x="0" y="-19050"/>
              <a:ext cx="2570660" cy="1863856"/>
            </a:xfrm>
            <a:prstGeom prst="rect">
              <a:avLst/>
            </a:prstGeom>
          </p:spPr>
          <p:txBody>
            <a:bodyPr anchor="ctr" rtlCol="false" tIns="50800" lIns="50800" bIns="50800" rIns="50800"/>
            <a:lstStyle/>
            <a:p>
              <a:pPr algn="ctr">
                <a:lnSpc>
                  <a:spcPts val="2639"/>
                </a:lnSpc>
              </a:pPr>
            </a:p>
          </p:txBody>
        </p:sp>
      </p:grpSp>
      <p:grpSp>
        <p:nvGrpSpPr>
          <p:cNvPr name="Group 11" id="11"/>
          <p:cNvGrpSpPr/>
          <p:nvPr/>
        </p:nvGrpSpPr>
        <p:grpSpPr>
          <a:xfrm rot="0">
            <a:off x="7498827" y="1028700"/>
            <a:ext cx="9760473" cy="1225101"/>
            <a:chOff x="0" y="0"/>
            <a:chExt cx="2570660" cy="322660"/>
          </a:xfrm>
        </p:grpSpPr>
        <p:sp>
          <p:nvSpPr>
            <p:cNvPr name="Freeform 12" id="12"/>
            <p:cNvSpPr/>
            <p:nvPr/>
          </p:nvSpPr>
          <p:spPr>
            <a:xfrm flipH="false" flipV="false" rot="0">
              <a:off x="0" y="0"/>
              <a:ext cx="2570660" cy="322660"/>
            </a:xfrm>
            <a:custGeom>
              <a:avLst/>
              <a:gdLst/>
              <a:ahLst/>
              <a:cxnLst/>
              <a:rect r="r" b="b" t="t" l="l"/>
              <a:pathLst>
                <a:path h="322660" w="2570660">
                  <a:moveTo>
                    <a:pt x="0" y="0"/>
                  </a:moveTo>
                  <a:lnTo>
                    <a:pt x="2570660" y="0"/>
                  </a:lnTo>
                  <a:lnTo>
                    <a:pt x="2570660" y="322660"/>
                  </a:lnTo>
                  <a:lnTo>
                    <a:pt x="0" y="322660"/>
                  </a:lnTo>
                  <a:close/>
                </a:path>
              </a:pathLst>
            </a:custGeom>
            <a:solidFill>
              <a:srgbClr val="F9B062"/>
            </a:solidFill>
          </p:spPr>
        </p:sp>
        <p:sp>
          <p:nvSpPr>
            <p:cNvPr name="TextBox 13" id="13"/>
            <p:cNvSpPr txBox="true"/>
            <p:nvPr/>
          </p:nvSpPr>
          <p:spPr>
            <a:xfrm>
              <a:off x="0" y="-19050"/>
              <a:ext cx="2570660" cy="341710"/>
            </a:xfrm>
            <a:prstGeom prst="rect">
              <a:avLst/>
            </a:prstGeom>
          </p:spPr>
          <p:txBody>
            <a:bodyPr anchor="ctr" rtlCol="false" tIns="50800" lIns="50800" bIns="50800" rIns="50800"/>
            <a:lstStyle/>
            <a:p>
              <a:pPr algn="ctr">
                <a:lnSpc>
                  <a:spcPts val="2639"/>
                </a:lnSpc>
              </a:pPr>
            </a:p>
          </p:txBody>
        </p:sp>
      </p:grpSp>
      <p:sp>
        <p:nvSpPr>
          <p:cNvPr name="Freeform 14" id="14"/>
          <p:cNvSpPr/>
          <p:nvPr/>
        </p:nvSpPr>
        <p:spPr>
          <a:xfrm flipH="false" flipV="false" rot="0">
            <a:off x="1146212" y="6604864"/>
            <a:ext cx="4614670" cy="3928238"/>
          </a:xfrm>
          <a:custGeom>
            <a:avLst/>
            <a:gdLst/>
            <a:ahLst/>
            <a:cxnLst/>
            <a:rect r="r" b="b" t="t" l="l"/>
            <a:pathLst>
              <a:path h="3928238" w="4614670">
                <a:moveTo>
                  <a:pt x="0" y="0"/>
                </a:moveTo>
                <a:lnTo>
                  <a:pt x="4614670" y="0"/>
                </a:lnTo>
                <a:lnTo>
                  <a:pt x="4614670" y="3928239"/>
                </a:lnTo>
                <a:lnTo>
                  <a:pt x="0" y="3928239"/>
                </a:lnTo>
                <a:lnTo>
                  <a:pt x="0" y="0"/>
                </a:lnTo>
                <a:close/>
              </a:path>
            </a:pathLst>
          </a:custGeom>
          <a:blipFill>
            <a:blip r:embed="rId2"/>
            <a:stretch>
              <a:fillRect l="0" t="0" r="0" b="0"/>
            </a:stretch>
          </a:blipFill>
        </p:spPr>
      </p:sp>
      <p:sp>
        <p:nvSpPr>
          <p:cNvPr name="TextBox 15" id="15"/>
          <p:cNvSpPr txBox="true"/>
          <p:nvPr/>
        </p:nvSpPr>
        <p:spPr>
          <a:xfrm rot="0">
            <a:off x="1028700" y="1076325"/>
            <a:ext cx="4942789" cy="866775"/>
          </a:xfrm>
          <a:prstGeom prst="rect">
            <a:avLst/>
          </a:prstGeom>
        </p:spPr>
        <p:txBody>
          <a:bodyPr anchor="t" rtlCol="false" tIns="0" lIns="0" bIns="0" rIns="0">
            <a:spAutoFit/>
          </a:bodyPr>
          <a:lstStyle/>
          <a:p>
            <a:pPr algn="l" marL="0" indent="0" lvl="0">
              <a:lnSpc>
                <a:spcPts val="6600"/>
              </a:lnSpc>
              <a:spcBef>
                <a:spcPct val="0"/>
              </a:spcBef>
            </a:pPr>
            <a:r>
              <a:rPr lang="en-US" b="true" sz="6000">
                <a:solidFill>
                  <a:srgbClr val="004A69"/>
                </a:solidFill>
                <a:latin typeface="Trebuchet MS Bold"/>
                <a:ea typeface="Trebuchet MS Bold"/>
                <a:cs typeface="Trebuchet MS Bold"/>
                <a:sym typeface="Trebuchet MS Bold"/>
              </a:rPr>
              <a:t>Social Justice</a:t>
            </a:r>
          </a:p>
        </p:txBody>
      </p:sp>
      <p:sp>
        <p:nvSpPr>
          <p:cNvPr name="TextBox 16" id="16"/>
          <p:cNvSpPr txBox="true"/>
          <p:nvPr/>
        </p:nvSpPr>
        <p:spPr>
          <a:xfrm rot="0">
            <a:off x="1028700" y="3731719"/>
            <a:ext cx="4849694" cy="2277110"/>
          </a:xfrm>
          <a:prstGeom prst="rect">
            <a:avLst/>
          </a:prstGeom>
        </p:spPr>
        <p:txBody>
          <a:bodyPr anchor="t" rtlCol="false" tIns="0" lIns="0" bIns="0" rIns="0">
            <a:spAutoFit/>
          </a:bodyPr>
          <a:lstStyle/>
          <a:p>
            <a:pPr algn="l" marL="0" indent="0" lvl="0">
              <a:lnSpc>
                <a:spcPts val="3640"/>
              </a:lnSpc>
              <a:spcBef>
                <a:spcPct val="0"/>
              </a:spcBef>
            </a:pPr>
            <a:r>
              <a:rPr lang="en-US" sz="2600">
                <a:solidFill>
                  <a:srgbClr val="004A69"/>
                </a:solidFill>
                <a:latin typeface="Trebuchet MS"/>
                <a:ea typeface="Trebuchet MS"/>
                <a:cs typeface="Trebuchet MS"/>
                <a:sym typeface="Trebuchet MS"/>
              </a:rPr>
              <a:t>Through these policies, we want to understand young people’s views on the future of equity, accessibility and social mobility within Scotland.</a:t>
            </a:r>
          </a:p>
        </p:txBody>
      </p:sp>
      <p:sp>
        <p:nvSpPr>
          <p:cNvPr name="TextBox 17" id="17"/>
          <p:cNvSpPr txBox="true"/>
          <p:nvPr/>
        </p:nvSpPr>
        <p:spPr>
          <a:xfrm rot="0">
            <a:off x="7865146" y="1288919"/>
            <a:ext cx="9027835" cy="815340"/>
          </a:xfrm>
          <a:prstGeom prst="rect">
            <a:avLst/>
          </a:prstGeom>
        </p:spPr>
        <p:txBody>
          <a:bodyPr anchor="t" rtlCol="false" tIns="0" lIns="0" bIns="0" rIns="0">
            <a:spAutoFit/>
          </a:bodyPr>
          <a:lstStyle/>
          <a:p>
            <a:pPr algn="l" marL="0" indent="0" lvl="0">
              <a:lnSpc>
                <a:spcPts val="6269"/>
              </a:lnSpc>
              <a:spcBef>
                <a:spcPct val="0"/>
              </a:spcBef>
            </a:pPr>
            <a:r>
              <a:rPr lang="en-US" b="true" sz="5699">
                <a:solidFill>
                  <a:srgbClr val="000000"/>
                </a:solidFill>
                <a:latin typeface="Trebuchet MS Bold"/>
                <a:ea typeface="Trebuchet MS Bold"/>
                <a:cs typeface="Trebuchet MS Bold"/>
                <a:sym typeface="Trebuchet MS Bold"/>
              </a:rPr>
              <a:t>Policy #1</a:t>
            </a:r>
          </a:p>
        </p:txBody>
      </p:sp>
      <p:sp>
        <p:nvSpPr>
          <p:cNvPr name="TextBox 18" id="18"/>
          <p:cNvSpPr txBox="true"/>
          <p:nvPr/>
        </p:nvSpPr>
        <p:spPr>
          <a:xfrm rot="0">
            <a:off x="7865146" y="4663851"/>
            <a:ext cx="9027835" cy="2098675"/>
          </a:xfrm>
          <a:prstGeom prst="rect">
            <a:avLst/>
          </a:prstGeom>
        </p:spPr>
        <p:txBody>
          <a:bodyPr anchor="t" rtlCol="false" tIns="0" lIns="0" bIns="0" rIns="0">
            <a:spAutoFit/>
          </a:bodyPr>
          <a:lstStyle/>
          <a:p>
            <a:pPr algn="l" marL="0" indent="0" lvl="0">
              <a:lnSpc>
                <a:spcPts val="5599"/>
              </a:lnSpc>
              <a:spcBef>
                <a:spcPct val="0"/>
              </a:spcBef>
            </a:pPr>
            <a:r>
              <a:rPr lang="en-US" sz="3999">
                <a:solidFill>
                  <a:srgbClr val="004A69"/>
                </a:solidFill>
                <a:latin typeface="Trebuchet MS"/>
                <a:ea typeface="Trebuchet MS"/>
                <a:cs typeface="Trebuchet MS"/>
                <a:sym typeface="Trebuchet MS"/>
              </a:rPr>
              <a:t>To protect girls and young women from gender-based violence, misogyny should be a hate crime in Scotland.</a:t>
            </a:r>
          </a:p>
        </p:txBody>
      </p:sp>
    </p:spTree>
  </p:cSld>
  <p:clrMapOvr>
    <a:masterClrMapping/>
  </p:clrMapOvr>
</p:sld>
</file>

<file path=ppt/slides/slide28.xml><?xml version="1.0" encoding="utf-8"?>
<p:sld xmlns:p="http://schemas.openxmlformats.org/presentationml/2006/main" xmlns:a="http://schemas.openxmlformats.org/drawingml/2006/main" xmlns:r="http://schemas.openxmlformats.org/officeDocument/2006/relationships">
  <p:cSld>
    <p:bg>
      <p:bgPr>
        <a:solidFill>
          <a:srgbClr val="E6F4FA"/>
        </a:solidFill>
      </p:bgPr>
    </p:bg>
    <p:spTree>
      <p:nvGrpSpPr>
        <p:cNvPr id="1" name=""/>
        <p:cNvGrpSpPr/>
        <p:nvPr/>
      </p:nvGrpSpPr>
      <p:grpSpPr>
        <a:xfrm>
          <a:off x="0" y="0"/>
          <a:ext cx="0" cy="0"/>
          <a:chOff x="0" y="0"/>
          <a:chExt cx="0" cy="0"/>
        </a:xfrm>
      </p:grpSpPr>
      <p:grpSp>
        <p:nvGrpSpPr>
          <p:cNvPr name="Group 2" id="2"/>
          <p:cNvGrpSpPr/>
          <p:nvPr/>
        </p:nvGrpSpPr>
        <p:grpSpPr>
          <a:xfrm rot="0">
            <a:off x="0" y="0"/>
            <a:ext cx="6907094" cy="7037529"/>
            <a:chOff x="0" y="0"/>
            <a:chExt cx="1819152" cy="1853505"/>
          </a:xfrm>
        </p:grpSpPr>
        <p:sp>
          <p:nvSpPr>
            <p:cNvPr name="Freeform 3" id="3"/>
            <p:cNvSpPr/>
            <p:nvPr/>
          </p:nvSpPr>
          <p:spPr>
            <a:xfrm flipH="false" flipV="false" rot="0">
              <a:off x="0" y="0"/>
              <a:ext cx="1819152" cy="1853505"/>
            </a:xfrm>
            <a:custGeom>
              <a:avLst/>
              <a:gdLst/>
              <a:ahLst/>
              <a:cxnLst/>
              <a:rect r="r" b="b" t="t" l="l"/>
              <a:pathLst>
                <a:path h="1853505" w="1819152">
                  <a:moveTo>
                    <a:pt x="0" y="0"/>
                  </a:moveTo>
                  <a:lnTo>
                    <a:pt x="1819152" y="0"/>
                  </a:lnTo>
                  <a:lnTo>
                    <a:pt x="1819152" y="1853505"/>
                  </a:lnTo>
                  <a:lnTo>
                    <a:pt x="0" y="1853505"/>
                  </a:lnTo>
                  <a:close/>
                </a:path>
              </a:pathLst>
            </a:custGeom>
            <a:solidFill>
              <a:srgbClr val="99D4ED"/>
            </a:solidFill>
            <a:ln cap="sq">
              <a:noFill/>
              <a:prstDash val="solid"/>
              <a:miter/>
            </a:ln>
          </p:spPr>
        </p:sp>
        <p:sp>
          <p:nvSpPr>
            <p:cNvPr name="TextBox 4" id="4"/>
            <p:cNvSpPr txBox="true"/>
            <p:nvPr/>
          </p:nvSpPr>
          <p:spPr>
            <a:xfrm>
              <a:off x="0" y="-19050"/>
              <a:ext cx="1819152" cy="1872555"/>
            </a:xfrm>
            <a:prstGeom prst="rect">
              <a:avLst/>
            </a:prstGeom>
          </p:spPr>
          <p:txBody>
            <a:bodyPr anchor="ctr" rtlCol="false" tIns="50800" lIns="50800" bIns="50800" rIns="50800"/>
            <a:lstStyle/>
            <a:p>
              <a:pPr algn="ctr" marL="0" indent="0" lvl="0">
                <a:lnSpc>
                  <a:spcPts val="2639"/>
                </a:lnSpc>
                <a:spcBef>
                  <a:spcPct val="0"/>
                </a:spcBef>
              </a:pPr>
            </a:p>
          </p:txBody>
        </p:sp>
      </p:grpSp>
      <p:grpSp>
        <p:nvGrpSpPr>
          <p:cNvPr name="Group 5" id="5"/>
          <p:cNvGrpSpPr/>
          <p:nvPr/>
        </p:nvGrpSpPr>
        <p:grpSpPr>
          <a:xfrm rot="0">
            <a:off x="0" y="7037529"/>
            <a:ext cx="6907094" cy="3249471"/>
            <a:chOff x="0" y="0"/>
            <a:chExt cx="1819152" cy="855828"/>
          </a:xfrm>
        </p:grpSpPr>
        <p:sp>
          <p:nvSpPr>
            <p:cNvPr name="Freeform 6" id="6"/>
            <p:cNvSpPr/>
            <p:nvPr/>
          </p:nvSpPr>
          <p:spPr>
            <a:xfrm flipH="false" flipV="false" rot="0">
              <a:off x="0" y="0"/>
              <a:ext cx="1819152" cy="855828"/>
            </a:xfrm>
            <a:custGeom>
              <a:avLst/>
              <a:gdLst/>
              <a:ahLst/>
              <a:cxnLst/>
              <a:rect r="r" b="b" t="t" l="l"/>
              <a:pathLst>
                <a:path h="855828" w="1819152">
                  <a:moveTo>
                    <a:pt x="0" y="0"/>
                  </a:moveTo>
                  <a:lnTo>
                    <a:pt x="1819152" y="0"/>
                  </a:lnTo>
                  <a:lnTo>
                    <a:pt x="1819152" y="855828"/>
                  </a:lnTo>
                  <a:lnTo>
                    <a:pt x="0" y="855828"/>
                  </a:lnTo>
                  <a:close/>
                </a:path>
              </a:pathLst>
            </a:custGeom>
            <a:solidFill>
              <a:srgbClr val="F1B756"/>
            </a:solidFill>
            <a:ln cap="sq">
              <a:noFill/>
              <a:prstDash val="solid"/>
              <a:miter/>
            </a:ln>
          </p:spPr>
        </p:sp>
        <p:sp>
          <p:nvSpPr>
            <p:cNvPr name="TextBox 7" id="7"/>
            <p:cNvSpPr txBox="true"/>
            <p:nvPr/>
          </p:nvSpPr>
          <p:spPr>
            <a:xfrm>
              <a:off x="0" y="-19050"/>
              <a:ext cx="1819152" cy="874878"/>
            </a:xfrm>
            <a:prstGeom prst="rect">
              <a:avLst/>
            </a:prstGeom>
          </p:spPr>
          <p:txBody>
            <a:bodyPr anchor="ctr" rtlCol="false" tIns="50800" lIns="50800" bIns="50800" rIns="50800"/>
            <a:lstStyle/>
            <a:p>
              <a:pPr algn="ctr" marL="0" indent="0" lvl="0">
                <a:lnSpc>
                  <a:spcPts val="2639"/>
                </a:lnSpc>
                <a:spcBef>
                  <a:spcPct val="0"/>
                </a:spcBef>
              </a:pPr>
            </a:p>
          </p:txBody>
        </p:sp>
      </p:grpSp>
      <p:grpSp>
        <p:nvGrpSpPr>
          <p:cNvPr name="Group 8" id="8"/>
          <p:cNvGrpSpPr/>
          <p:nvPr/>
        </p:nvGrpSpPr>
        <p:grpSpPr>
          <a:xfrm rot="0">
            <a:off x="7498827" y="2253801"/>
            <a:ext cx="9760473" cy="7004499"/>
            <a:chOff x="0" y="0"/>
            <a:chExt cx="2570660" cy="1844806"/>
          </a:xfrm>
        </p:grpSpPr>
        <p:sp>
          <p:nvSpPr>
            <p:cNvPr name="Freeform 9" id="9"/>
            <p:cNvSpPr/>
            <p:nvPr/>
          </p:nvSpPr>
          <p:spPr>
            <a:xfrm flipH="false" flipV="false" rot="0">
              <a:off x="0" y="0"/>
              <a:ext cx="2570660" cy="1844806"/>
            </a:xfrm>
            <a:custGeom>
              <a:avLst/>
              <a:gdLst/>
              <a:ahLst/>
              <a:cxnLst/>
              <a:rect r="r" b="b" t="t" l="l"/>
              <a:pathLst>
                <a:path h="1844806" w="2570660">
                  <a:moveTo>
                    <a:pt x="0" y="0"/>
                  </a:moveTo>
                  <a:lnTo>
                    <a:pt x="2570660" y="0"/>
                  </a:lnTo>
                  <a:lnTo>
                    <a:pt x="2570660" y="1844806"/>
                  </a:lnTo>
                  <a:lnTo>
                    <a:pt x="0" y="1844806"/>
                  </a:lnTo>
                  <a:close/>
                </a:path>
              </a:pathLst>
            </a:custGeom>
            <a:solidFill>
              <a:srgbClr val="FEF4E9"/>
            </a:solidFill>
          </p:spPr>
        </p:sp>
        <p:sp>
          <p:nvSpPr>
            <p:cNvPr name="TextBox 10" id="10"/>
            <p:cNvSpPr txBox="true"/>
            <p:nvPr/>
          </p:nvSpPr>
          <p:spPr>
            <a:xfrm>
              <a:off x="0" y="-19050"/>
              <a:ext cx="2570660" cy="1863856"/>
            </a:xfrm>
            <a:prstGeom prst="rect">
              <a:avLst/>
            </a:prstGeom>
          </p:spPr>
          <p:txBody>
            <a:bodyPr anchor="ctr" rtlCol="false" tIns="50800" lIns="50800" bIns="50800" rIns="50800"/>
            <a:lstStyle/>
            <a:p>
              <a:pPr algn="ctr">
                <a:lnSpc>
                  <a:spcPts val="2639"/>
                </a:lnSpc>
              </a:pPr>
            </a:p>
          </p:txBody>
        </p:sp>
      </p:grpSp>
      <p:grpSp>
        <p:nvGrpSpPr>
          <p:cNvPr name="Group 11" id="11"/>
          <p:cNvGrpSpPr/>
          <p:nvPr/>
        </p:nvGrpSpPr>
        <p:grpSpPr>
          <a:xfrm rot="0">
            <a:off x="7498827" y="1028700"/>
            <a:ext cx="9760473" cy="1225101"/>
            <a:chOff x="0" y="0"/>
            <a:chExt cx="2570660" cy="322660"/>
          </a:xfrm>
        </p:grpSpPr>
        <p:sp>
          <p:nvSpPr>
            <p:cNvPr name="Freeform 12" id="12"/>
            <p:cNvSpPr/>
            <p:nvPr/>
          </p:nvSpPr>
          <p:spPr>
            <a:xfrm flipH="false" flipV="false" rot="0">
              <a:off x="0" y="0"/>
              <a:ext cx="2570660" cy="322660"/>
            </a:xfrm>
            <a:custGeom>
              <a:avLst/>
              <a:gdLst/>
              <a:ahLst/>
              <a:cxnLst/>
              <a:rect r="r" b="b" t="t" l="l"/>
              <a:pathLst>
                <a:path h="322660" w="2570660">
                  <a:moveTo>
                    <a:pt x="0" y="0"/>
                  </a:moveTo>
                  <a:lnTo>
                    <a:pt x="2570660" y="0"/>
                  </a:lnTo>
                  <a:lnTo>
                    <a:pt x="2570660" y="322660"/>
                  </a:lnTo>
                  <a:lnTo>
                    <a:pt x="0" y="322660"/>
                  </a:lnTo>
                  <a:close/>
                </a:path>
              </a:pathLst>
            </a:custGeom>
            <a:solidFill>
              <a:srgbClr val="F9B062"/>
            </a:solidFill>
          </p:spPr>
        </p:sp>
        <p:sp>
          <p:nvSpPr>
            <p:cNvPr name="TextBox 13" id="13"/>
            <p:cNvSpPr txBox="true"/>
            <p:nvPr/>
          </p:nvSpPr>
          <p:spPr>
            <a:xfrm>
              <a:off x="0" y="-19050"/>
              <a:ext cx="2570660" cy="341710"/>
            </a:xfrm>
            <a:prstGeom prst="rect">
              <a:avLst/>
            </a:prstGeom>
          </p:spPr>
          <p:txBody>
            <a:bodyPr anchor="ctr" rtlCol="false" tIns="50800" lIns="50800" bIns="50800" rIns="50800"/>
            <a:lstStyle/>
            <a:p>
              <a:pPr algn="ctr">
                <a:lnSpc>
                  <a:spcPts val="2639"/>
                </a:lnSpc>
              </a:pPr>
            </a:p>
          </p:txBody>
        </p:sp>
      </p:grpSp>
      <p:sp>
        <p:nvSpPr>
          <p:cNvPr name="Freeform 14" id="14"/>
          <p:cNvSpPr/>
          <p:nvPr/>
        </p:nvSpPr>
        <p:spPr>
          <a:xfrm flipH="false" flipV="false" rot="0">
            <a:off x="1146212" y="6604864"/>
            <a:ext cx="4614670" cy="3928238"/>
          </a:xfrm>
          <a:custGeom>
            <a:avLst/>
            <a:gdLst/>
            <a:ahLst/>
            <a:cxnLst/>
            <a:rect r="r" b="b" t="t" l="l"/>
            <a:pathLst>
              <a:path h="3928238" w="4614670">
                <a:moveTo>
                  <a:pt x="0" y="0"/>
                </a:moveTo>
                <a:lnTo>
                  <a:pt x="4614670" y="0"/>
                </a:lnTo>
                <a:lnTo>
                  <a:pt x="4614670" y="3928239"/>
                </a:lnTo>
                <a:lnTo>
                  <a:pt x="0" y="3928239"/>
                </a:lnTo>
                <a:lnTo>
                  <a:pt x="0" y="0"/>
                </a:lnTo>
                <a:close/>
              </a:path>
            </a:pathLst>
          </a:custGeom>
          <a:blipFill>
            <a:blip r:embed="rId2"/>
            <a:stretch>
              <a:fillRect l="0" t="0" r="0" b="0"/>
            </a:stretch>
          </a:blipFill>
        </p:spPr>
      </p:sp>
      <p:sp>
        <p:nvSpPr>
          <p:cNvPr name="TextBox 15" id="15"/>
          <p:cNvSpPr txBox="true"/>
          <p:nvPr/>
        </p:nvSpPr>
        <p:spPr>
          <a:xfrm rot="0">
            <a:off x="1028700" y="1076325"/>
            <a:ext cx="4942789" cy="866775"/>
          </a:xfrm>
          <a:prstGeom prst="rect">
            <a:avLst/>
          </a:prstGeom>
        </p:spPr>
        <p:txBody>
          <a:bodyPr anchor="t" rtlCol="false" tIns="0" lIns="0" bIns="0" rIns="0">
            <a:spAutoFit/>
          </a:bodyPr>
          <a:lstStyle/>
          <a:p>
            <a:pPr algn="l" marL="0" indent="0" lvl="0">
              <a:lnSpc>
                <a:spcPts val="6600"/>
              </a:lnSpc>
              <a:spcBef>
                <a:spcPct val="0"/>
              </a:spcBef>
            </a:pPr>
            <a:r>
              <a:rPr lang="en-US" b="true" sz="6000">
                <a:solidFill>
                  <a:srgbClr val="004A69"/>
                </a:solidFill>
                <a:latin typeface="Trebuchet MS Bold"/>
                <a:ea typeface="Trebuchet MS Bold"/>
                <a:cs typeface="Trebuchet MS Bold"/>
                <a:sym typeface="Trebuchet MS Bold"/>
              </a:rPr>
              <a:t>Social Justice</a:t>
            </a:r>
          </a:p>
        </p:txBody>
      </p:sp>
      <p:sp>
        <p:nvSpPr>
          <p:cNvPr name="TextBox 16" id="16"/>
          <p:cNvSpPr txBox="true"/>
          <p:nvPr/>
        </p:nvSpPr>
        <p:spPr>
          <a:xfrm rot="0">
            <a:off x="1028700" y="3731719"/>
            <a:ext cx="4849694" cy="2277110"/>
          </a:xfrm>
          <a:prstGeom prst="rect">
            <a:avLst/>
          </a:prstGeom>
        </p:spPr>
        <p:txBody>
          <a:bodyPr anchor="t" rtlCol="false" tIns="0" lIns="0" bIns="0" rIns="0">
            <a:spAutoFit/>
          </a:bodyPr>
          <a:lstStyle/>
          <a:p>
            <a:pPr algn="l" marL="0" indent="0" lvl="0">
              <a:lnSpc>
                <a:spcPts val="3640"/>
              </a:lnSpc>
              <a:spcBef>
                <a:spcPct val="0"/>
              </a:spcBef>
            </a:pPr>
            <a:r>
              <a:rPr lang="en-US" sz="2600">
                <a:solidFill>
                  <a:srgbClr val="004A69"/>
                </a:solidFill>
                <a:latin typeface="Trebuchet MS"/>
                <a:ea typeface="Trebuchet MS"/>
                <a:cs typeface="Trebuchet MS"/>
                <a:sym typeface="Trebuchet MS"/>
              </a:rPr>
              <a:t>Through these policies, we want to understand young people’s views on the future of equity, accessibility and social mobility within Scotland.</a:t>
            </a:r>
          </a:p>
        </p:txBody>
      </p:sp>
      <p:sp>
        <p:nvSpPr>
          <p:cNvPr name="TextBox 17" id="17"/>
          <p:cNvSpPr txBox="true"/>
          <p:nvPr/>
        </p:nvSpPr>
        <p:spPr>
          <a:xfrm rot="0">
            <a:off x="7865146" y="1288919"/>
            <a:ext cx="9027835" cy="815340"/>
          </a:xfrm>
          <a:prstGeom prst="rect">
            <a:avLst/>
          </a:prstGeom>
        </p:spPr>
        <p:txBody>
          <a:bodyPr anchor="t" rtlCol="false" tIns="0" lIns="0" bIns="0" rIns="0">
            <a:spAutoFit/>
          </a:bodyPr>
          <a:lstStyle/>
          <a:p>
            <a:pPr algn="l" marL="0" indent="0" lvl="0">
              <a:lnSpc>
                <a:spcPts val="6269"/>
              </a:lnSpc>
              <a:spcBef>
                <a:spcPct val="0"/>
              </a:spcBef>
            </a:pPr>
            <a:r>
              <a:rPr lang="en-US" b="true" sz="5699">
                <a:solidFill>
                  <a:srgbClr val="000000"/>
                </a:solidFill>
                <a:latin typeface="Trebuchet MS Bold"/>
                <a:ea typeface="Trebuchet MS Bold"/>
                <a:cs typeface="Trebuchet MS Bold"/>
                <a:sym typeface="Trebuchet MS Bold"/>
              </a:rPr>
              <a:t>Policy #2</a:t>
            </a:r>
          </a:p>
        </p:txBody>
      </p:sp>
      <p:sp>
        <p:nvSpPr>
          <p:cNvPr name="TextBox 18" id="18"/>
          <p:cNvSpPr txBox="true"/>
          <p:nvPr/>
        </p:nvSpPr>
        <p:spPr>
          <a:xfrm rot="0">
            <a:off x="7865146" y="3959001"/>
            <a:ext cx="9027835" cy="3508375"/>
          </a:xfrm>
          <a:prstGeom prst="rect">
            <a:avLst/>
          </a:prstGeom>
        </p:spPr>
        <p:txBody>
          <a:bodyPr anchor="t" rtlCol="false" tIns="0" lIns="0" bIns="0" rIns="0">
            <a:spAutoFit/>
          </a:bodyPr>
          <a:lstStyle/>
          <a:p>
            <a:pPr algn="l" marL="0" indent="0" lvl="0">
              <a:lnSpc>
                <a:spcPts val="5599"/>
              </a:lnSpc>
              <a:spcBef>
                <a:spcPct val="0"/>
              </a:spcBef>
            </a:pPr>
            <a:r>
              <a:rPr lang="en-US" sz="3999">
                <a:solidFill>
                  <a:srgbClr val="004A69"/>
                </a:solidFill>
                <a:latin typeface="Trebuchet MS"/>
                <a:ea typeface="Trebuchet MS"/>
                <a:cs typeface="Trebuchet MS"/>
                <a:sym typeface="Trebuchet MS"/>
              </a:rPr>
              <a:t>The length of time between reporting sexual assault crimes and prosecution should be reduced so victims are able to access justice without significant delay.</a:t>
            </a:r>
          </a:p>
        </p:txBody>
      </p:sp>
    </p:spTree>
  </p:cSld>
  <p:clrMapOvr>
    <a:masterClrMapping/>
  </p:clrMapOvr>
</p:sld>
</file>

<file path=ppt/slides/slide29.xml><?xml version="1.0" encoding="utf-8"?>
<p:sld xmlns:p="http://schemas.openxmlformats.org/presentationml/2006/main" xmlns:a="http://schemas.openxmlformats.org/drawingml/2006/main" xmlns:r="http://schemas.openxmlformats.org/officeDocument/2006/relationships">
  <p:cSld>
    <p:bg>
      <p:bgPr>
        <a:solidFill>
          <a:srgbClr val="E6F4FA"/>
        </a:solidFill>
      </p:bgPr>
    </p:bg>
    <p:spTree>
      <p:nvGrpSpPr>
        <p:cNvPr id="1" name=""/>
        <p:cNvGrpSpPr/>
        <p:nvPr/>
      </p:nvGrpSpPr>
      <p:grpSpPr>
        <a:xfrm>
          <a:off x="0" y="0"/>
          <a:ext cx="0" cy="0"/>
          <a:chOff x="0" y="0"/>
          <a:chExt cx="0" cy="0"/>
        </a:xfrm>
      </p:grpSpPr>
      <p:grpSp>
        <p:nvGrpSpPr>
          <p:cNvPr name="Group 2" id="2"/>
          <p:cNvGrpSpPr/>
          <p:nvPr/>
        </p:nvGrpSpPr>
        <p:grpSpPr>
          <a:xfrm rot="0">
            <a:off x="0" y="0"/>
            <a:ext cx="6907094" cy="7037529"/>
            <a:chOff x="0" y="0"/>
            <a:chExt cx="1819152" cy="1853505"/>
          </a:xfrm>
        </p:grpSpPr>
        <p:sp>
          <p:nvSpPr>
            <p:cNvPr name="Freeform 3" id="3"/>
            <p:cNvSpPr/>
            <p:nvPr/>
          </p:nvSpPr>
          <p:spPr>
            <a:xfrm flipH="false" flipV="false" rot="0">
              <a:off x="0" y="0"/>
              <a:ext cx="1819152" cy="1853505"/>
            </a:xfrm>
            <a:custGeom>
              <a:avLst/>
              <a:gdLst/>
              <a:ahLst/>
              <a:cxnLst/>
              <a:rect r="r" b="b" t="t" l="l"/>
              <a:pathLst>
                <a:path h="1853505" w="1819152">
                  <a:moveTo>
                    <a:pt x="0" y="0"/>
                  </a:moveTo>
                  <a:lnTo>
                    <a:pt x="1819152" y="0"/>
                  </a:lnTo>
                  <a:lnTo>
                    <a:pt x="1819152" y="1853505"/>
                  </a:lnTo>
                  <a:lnTo>
                    <a:pt x="0" y="1853505"/>
                  </a:lnTo>
                  <a:close/>
                </a:path>
              </a:pathLst>
            </a:custGeom>
            <a:solidFill>
              <a:srgbClr val="99D4ED"/>
            </a:solidFill>
            <a:ln cap="sq">
              <a:noFill/>
              <a:prstDash val="solid"/>
              <a:miter/>
            </a:ln>
          </p:spPr>
        </p:sp>
        <p:sp>
          <p:nvSpPr>
            <p:cNvPr name="TextBox 4" id="4"/>
            <p:cNvSpPr txBox="true"/>
            <p:nvPr/>
          </p:nvSpPr>
          <p:spPr>
            <a:xfrm>
              <a:off x="0" y="-19050"/>
              <a:ext cx="1819152" cy="1872555"/>
            </a:xfrm>
            <a:prstGeom prst="rect">
              <a:avLst/>
            </a:prstGeom>
          </p:spPr>
          <p:txBody>
            <a:bodyPr anchor="ctr" rtlCol="false" tIns="50800" lIns="50800" bIns="50800" rIns="50800"/>
            <a:lstStyle/>
            <a:p>
              <a:pPr algn="ctr" marL="0" indent="0" lvl="0">
                <a:lnSpc>
                  <a:spcPts val="2639"/>
                </a:lnSpc>
                <a:spcBef>
                  <a:spcPct val="0"/>
                </a:spcBef>
              </a:pPr>
            </a:p>
          </p:txBody>
        </p:sp>
      </p:grpSp>
      <p:grpSp>
        <p:nvGrpSpPr>
          <p:cNvPr name="Group 5" id="5"/>
          <p:cNvGrpSpPr/>
          <p:nvPr/>
        </p:nvGrpSpPr>
        <p:grpSpPr>
          <a:xfrm rot="0">
            <a:off x="0" y="7037529"/>
            <a:ext cx="6907094" cy="3249471"/>
            <a:chOff x="0" y="0"/>
            <a:chExt cx="1819152" cy="855828"/>
          </a:xfrm>
        </p:grpSpPr>
        <p:sp>
          <p:nvSpPr>
            <p:cNvPr name="Freeform 6" id="6"/>
            <p:cNvSpPr/>
            <p:nvPr/>
          </p:nvSpPr>
          <p:spPr>
            <a:xfrm flipH="false" flipV="false" rot="0">
              <a:off x="0" y="0"/>
              <a:ext cx="1819152" cy="855828"/>
            </a:xfrm>
            <a:custGeom>
              <a:avLst/>
              <a:gdLst/>
              <a:ahLst/>
              <a:cxnLst/>
              <a:rect r="r" b="b" t="t" l="l"/>
              <a:pathLst>
                <a:path h="855828" w="1819152">
                  <a:moveTo>
                    <a:pt x="0" y="0"/>
                  </a:moveTo>
                  <a:lnTo>
                    <a:pt x="1819152" y="0"/>
                  </a:lnTo>
                  <a:lnTo>
                    <a:pt x="1819152" y="855828"/>
                  </a:lnTo>
                  <a:lnTo>
                    <a:pt x="0" y="855828"/>
                  </a:lnTo>
                  <a:close/>
                </a:path>
              </a:pathLst>
            </a:custGeom>
            <a:solidFill>
              <a:srgbClr val="F1B756"/>
            </a:solidFill>
            <a:ln cap="sq">
              <a:noFill/>
              <a:prstDash val="solid"/>
              <a:miter/>
            </a:ln>
          </p:spPr>
        </p:sp>
        <p:sp>
          <p:nvSpPr>
            <p:cNvPr name="TextBox 7" id="7"/>
            <p:cNvSpPr txBox="true"/>
            <p:nvPr/>
          </p:nvSpPr>
          <p:spPr>
            <a:xfrm>
              <a:off x="0" y="-19050"/>
              <a:ext cx="1819152" cy="874878"/>
            </a:xfrm>
            <a:prstGeom prst="rect">
              <a:avLst/>
            </a:prstGeom>
          </p:spPr>
          <p:txBody>
            <a:bodyPr anchor="ctr" rtlCol="false" tIns="50800" lIns="50800" bIns="50800" rIns="50800"/>
            <a:lstStyle/>
            <a:p>
              <a:pPr algn="ctr" marL="0" indent="0" lvl="0">
                <a:lnSpc>
                  <a:spcPts val="2639"/>
                </a:lnSpc>
                <a:spcBef>
                  <a:spcPct val="0"/>
                </a:spcBef>
              </a:pPr>
            </a:p>
          </p:txBody>
        </p:sp>
      </p:grpSp>
      <p:grpSp>
        <p:nvGrpSpPr>
          <p:cNvPr name="Group 8" id="8"/>
          <p:cNvGrpSpPr/>
          <p:nvPr/>
        </p:nvGrpSpPr>
        <p:grpSpPr>
          <a:xfrm rot="0">
            <a:off x="7498827" y="2253801"/>
            <a:ext cx="9760473" cy="7004499"/>
            <a:chOff x="0" y="0"/>
            <a:chExt cx="2570660" cy="1844806"/>
          </a:xfrm>
        </p:grpSpPr>
        <p:sp>
          <p:nvSpPr>
            <p:cNvPr name="Freeform 9" id="9"/>
            <p:cNvSpPr/>
            <p:nvPr/>
          </p:nvSpPr>
          <p:spPr>
            <a:xfrm flipH="false" flipV="false" rot="0">
              <a:off x="0" y="0"/>
              <a:ext cx="2570660" cy="1844806"/>
            </a:xfrm>
            <a:custGeom>
              <a:avLst/>
              <a:gdLst/>
              <a:ahLst/>
              <a:cxnLst/>
              <a:rect r="r" b="b" t="t" l="l"/>
              <a:pathLst>
                <a:path h="1844806" w="2570660">
                  <a:moveTo>
                    <a:pt x="0" y="0"/>
                  </a:moveTo>
                  <a:lnTo>
                    <a:pt x="2570660" y="0"/>
                  </a:lnTo>
                  <a:lnTo>
                    <a:pt x="2570660" y="1844806"/>
                  </a:lnTo>
                  <a:lnTo>
                    <a:pt x="0" y="1844806"/>
                  </a:lnTo>
                  <a:close/>
                </a:path>
              </a:pathLst>
            </a:custGeom>
            <a:solidFill>
              <a:srgbClr val="FEF4E9"/>
            </a:solidFill>
          </p:spPr>
        </p:sp>
        <p:sp>
          <p:nvSpPr>
            <p:cNvPr name="TextBox 10" id="10"/>
            <p:cNvSpPr txBox="true"/>
            <p:nvPr/>
          </p:nvSpPr>
          <p:spPr>
            <a:xfrm>
              <a:off x="0" y="-19050"/>
              <a:ext cx="2570660" cy="1863856"/>
            </a:xfrm>
            <a:prstGeom prst="rect">
              <a:avLst/>
            </a:prstGeom>
          </p:spPr>
          <p:txBody>
            <a:bodyPr anchor="ctr" rtlCol="false" tIns="50800" lIns="50800" bIns="50800" rIns="50800"/>
            <a:lstStyle/>
            <a:p>
              <a:pPr algn="ctr">
                <a:lnSpc>
                  <a:spcPts val="2639"/>
                </a:lnSpc>
              </a:pPr>
            </a:p>
          </p:txBody>
        </p:sp>
      </p:grpSp>
      <p:grpSp>
        <p:nvGrpSpPr>
          <p:cNvPr name="Group 11" id="11"/>
          <p:cNvGrpSpPr/>
          <p:nvPr/>
        </p:nvGrpSpPr>
        <p:grpSpPr>
          <a:xfrm rot="0">
            <a:off x="7498827" y="1028700"/>
            <a:ext cx="9760473" cy="1225101"/>
            <a:chOff x="0" y="0"/>
            <a:chExt cx="2570660" cy="322660"/>
          </a:xfrm>
        </p:grpSpPr>
        <p:sp>
          <p:nvSpPr>
            <p:cNvPr name="Freeform 12" id="12"/>
            <p:cNvSpPr/>
            <p:nvPr/>
          </p:nvSpPr>
          <p:spPr>
            <a:xfrm flipH="false" flipV="false" rot="0">
              <a:off x="0" y="0"/>
              <a:ext cx="2570660" cy="322660"/>
            </a:xfrm>
            <a:custGeom>
              <a:avLst/>
              <a:gdLst/>
              <a:ahLst/>
              <a:cxnLst/>
              <a:rect r="r" b="b" t="t" l="l"/>
              <a:pathLst>
                <a:path h="322660" w="2570660">
                  <a:moveTo>
                    <a:pt x="0" y="0"/>
                  </a:moveTo>
                  <a:lnTo>
                    <a:pt x="2570660" y="0"/>
                  </a:lnTo>
                  <a:lnTo>
                    <a:pt x="2570660" y="322660"/>
                  </a:lnTo>
                  <a:lnTo>
                    <a:pt x="0" y="322660"/>
                  </a:lnTo>
                  <a:close/>
                </a:path>
              </a:pathLst>
            </a:custGeom>
            <a:solidFill>
              <a:srgbClr val="F9B062"/>
            </a:solidFill>
          </p:spPr>
        </p:sp>
        <p:sp>
          <p:nvSpPr>
            <p:cNvPr name="TextBox 13" id="13"/>
            <p:cNvSpPr txBox="true"/>
            <p:nvPr/>
          </p:nvSpPr>
          <p:spPr>
            <a:xfrm>
              <a:off x="0" y="-19050"/>
              <a:ext cx="2570660" cy="341710"/>
            </a:xfrm>
            <a:prstGeom prst="rect">
              <a:avLst/>
            </a:prstGeom>
          </p:spPr>
          <p:txBody>
            <a:bodyPr anchor="ctr" rtlCol="false" tIns="50800" lIns="50800" bIns="50800" rIns="50800"/>
            <a:lstStyle/>
            <a:p>
              <a:pPr algn="ctr">
                <a:lnSpc>
                  <a:spcPts val="2639"/>
                </a:lnSpc>
              </a:pPr>
            </a:p>
          </p:txBody>
        </p:sp>
      </p:grpSp>
      <p:sp>
        <p:nvSpPr>
          <p:cNvPr name="Freeform 14" id="14"/>
          <p:cNvSpPr/>
          <p:nvPr/>
        </p:nvSpPr>
        <p:spPr>
          <a:xfrm flipH="false" flipV="false" rot="0">
            <a:off x="1146212" y="6604864"/>
            <a:ext cx="4614670" cy="3928238"/>
          </a:xfrm>
          <a:custGeom>
            <a:avLst/>
            <a:gdLst/>
            <a:ahLst/>
            <a:cxnLst/>
            <a:rect r="r" b="b" t="t" l="l"/>
            <a:pathLst>
              <a:path h="3928238" w="4614670">
                <a:moveTo>
                  <a:pt x="0" y="0"/>
                </a:moveTo>
                <a:lnTo>
                  <a:pt x="4614670" y="0"/>
                </a:lnTo>
                <a:lnTo>
                  <a:pt x="4614670" y="3928239"/>
                </a:lnTo>
                <a:lnTo>
                  <a:pt x="0" y="3928239"/>
                </a:lnTo>
                <a:lnTo>
                  <a:pt x="0" y="0"/>
                </a:lnTo>
                <a:close/>
              </a:path>
            </a:pathLst>
          </a:custGeom>
          <a:blipFill>
            <a:blip r:embed="rId2"/>
            <a:stretch>
              <a:fillRect l="0" t="0" r="0" b="0"/>
            </a:stretch>
          </a:blipFill>
        </p:spPr>
      </p:sp>
      <p:sp>
        <p:nvSpPr>
          <p:cNvPr name="TextBox 15" id="15"/>
          <p:cNvSpPr txBox="true"/>
          <p:nvPr/>
        </p:nvSpPr>
        <p:spPr>
          <a:xfrm rot="0">
            <a:off x="1028700" y="1076325"/>
            <a:ext cx="4942789" cy="866775"/>
          </a:xfrm>
          <a:prstGeom prst="rect">
            <a:avLst/>
          </a:prstGeom>
        </p:spPr>
        <p:txBody>
          <a:bodyPr anchor="t" rtlCol="false" tIns="0" lIns="0" bIns="0" rIns="0">
            <a:spAutoFit/>
          </a:bodyPr>
          <a:lstStyle/>
          <a:p>
            <a:pPr algn="l" marL="0" indent="0" lvl="0">
              <a:lnSpc>
                <a:spcPts val="6600"/>
              </a:lnSpc>
              <a:spcBef>
                <a:spcPct val="0"/>
              </a:spcBef>
            </a:pPr>
            <a:r>
              <a:rPr lang="en-US" b="true" sz="6000">
                <a:solidFill>
                  <a:srgbClr val="004A69"/>
                </a:solidFill>
                <a:latin typeface="Trebuchet MS Bold"/>
                <a:ea typeface="Trebuchet MS Bold"/>
                <a:cs typeface="Trebuchet MS Bold"/>
                <a:sym typeface="Trebuchet MS Bold"/>
              </a:rPr>
              <a:t>Social Justice</a:t>
            </a:r>
          </a:p>
        </p:txBody>
      </p:sp>
      <p:sp>
        <p:nvSpPr>
          <p:cNvPr name="TextBox 16" id="16"/>
          <p:cNvSpPr txBox="true"/>
          <p:nvPr/>
        </p:nvSpPr>
        <p:spPr>
          <a:xfrm rot="0">
            <a:off x="1028700" y="3731719"/>
            <a:ext cx="4849694" cy="2277110"/>
          </a:xfrm>
          <a:prstGeom prst="rect">
            <a:avLst/>
          </a:prstGeom>
        </p:spPr>
        <p:txBody>
          <a:bodyPr anchor="t" rtlCol="false" tIns="0" lIns="0" bIns="0" rIns="0">
            <a:spAutoFit/>
          </a:bodyPr>
          <a:lstStyle/>
          <a:p>
            <a:pPr algn="l" marL="0" indent="0" lvl="0">
              <a:lnSpc>
                <a:spcPts val="3640"/>
              </a:lnSpc>
              <a:spcBef>
                <a:spcPct val="0"/>
              </a:spcBef>
            </a:pPr>
            <a:r>
              <a:rPr lang="en-US" sz="2600">
                <a:solidFill>
                  <a:srgbClr val="004A69"/>
                </a:solidFill>
                <a:latin typeface="Trebuchet MS"/>
                <a:ea typeface="Trebuchet MS"/>
                <a:cs typeface="Trebuchet MS"/>
                <a:sym typeface="Trebuchet MS"/>
              </a:rPr>
              <a:t>Through these policies, we want to understand young people’s views on the future of equity, accessibility and social mobility within Scotland.</a:t>
            </a:r>
          </a:p>
        </p:txBody>
      </p:sp>
      <p:sp>
        <p:nvSpPr>
          <p:cNvPr name="TextBox 17" id="17"/>
          <p:cNvSpPr txBox="true"/>
          <p:nvPr/>
        </p:nvSpPr>
        <p:spPr>
          <a:xfrm rot="0">
            <a:off x="7865146" y="1288919"/>
            <a:ext cx="9027835" cy="815340"/>
          </a:xfrm>
          <a:prstGeom prst="rect">
            <a:avLst/>
          </a:prstGeom>
        </p:spPr>
        <p:txBody>
          <a:bodyPr anchor="t" rtlCol="false" tIns="0" lIns="0" bIns="0" rIns="0">
            <a:spAutoFit/>
          </a:bodyPr>
          <a:lstStyle/>
          <a:p>
            <a:pPr algn="l" marL="0" indent="0" lvl="0">
              <a:lnSpc>
                <a:spcPts val="6269"/>
              </a:lnSpc>
              <a:spcBef>
                <a:spcPct val="0"/>
              </a:spcBef>
            </a:pPr>
            <a:r>
              <a:rPr lang="en-US" b="true" sz="5699">
                <a:solidFill>
                  <a:srgbClr val="000000"/>
                </a:solidFill>
                <a:latin typeface="Trebuchet MS Bold"/>
                <a:ea typeface="Trebuchet MS Bold"/>
                <a:cs typeface="Trebuchet MS Bold"/>
                <a:sym typeface="Trebuchet MS Bold"/>
              </a:rPr>
              <a:t>Policy #3</a:t>
            </a:r>
          </a:p>
        </p:txBody>
      </p:sp>
      <p:sp>
        <p:nvSpPr>
          <p:cNvPr name="TextBox 18" id="18"/>
          <p:cNvSpPr txBox="true"/>
          <p:nvPr/>
        </p:nvSpPr>
        <p:spPr>
          <a:xfrm rot="0">
            <a:off x="7865146" y="2901726"/>
            <a:ext cx="9027835" cy="5622925"/>
          </a:xfrm>
          <a:prstGeom prst="rect">
            <a:avLst/>
          </a:prstGeom>
        </p:spPr>
        <p:txBody>
          <a:bodyPr anchor="t" rtlCol="false" tIns="0" lIns="0" bIns="0" rIns="0">
            <a:spAutoFit/>
          </a:bodyPr>
          <a:lstStyle/>
          <a:p>
            <a:pPr algn="l" marL="0" indent="0" lvl="0">
              <a:lnSpc>
                <a:spcPts val="5599"/>
              </a:lnSpc>
              <a:spcBef>
                <a:spcPct val="0"/>
              </a:spcBef>
            </a:pPr>
            <a:r>
              <a:rPr lang="en-US" sz="3999">
                <a:solidFill>
                  <a:srgbClr val="004A69"/>
                </a:solidFill>
                <a:latin typeface="Trebuchet MS"/>
                <a:ea typeface="Trebuchet MS"/>
                <a:cs typeface="Trebuchet MS"/>
                <a:sym typeface="Trebuchet MS"/>
              </a:rPr>
              <a:t>"The 'Barnahus’ or ‘Bairns’ Hoose' model should be implemented to support all children and young people through the justice system, give them a person-centred environment in which to give evidence, and receive medical examinations, counselling and therapy."</a:t>
            </a:r>
          </a:p>
        </p:txBody>
      </p:sp>
    </p:spTree>
  </p:cSld>
  <p:clrMapOvr>
    <a:masterClrMapping/>
  </p:clrMapOvr>
</p:sld>
</file>

<file path=ppt/slides/slide30.xml><?xml version="1.0" encoding="utf-8"?>
<p:sld xmlns:p="http://schemas.openxmlformats.org/presentationml/2006/main" xmlns:a="http://schemas.openxmlformats.org/drawingml/2006/main" xmlns:r="http://schemas.openxmlformats.org/officeDocument/2006/relationships">
  <p:cSld>
    <p:bg>
      <p:bgPr>
        <a:solidFill>
          <a:srgbClr val="E6F4FA"/>
        </a:solidFill>
      </p:bgPr>
    </p:bg>
    <p:spTree>
      <p:nvGrpSpPr>
        <p:cNvPr id="1" name=""/>
        <p:cNvGrpSpPr/>
        <p:nvPr/>
      </p:nvGrpSpPr>
      <p:grpSpPr>
        <a:xfrm>
          <a:off x="0" y="0"/>
          <a:ext cx="0" cy="0"/>
          <a:chOff x="0" y="0"/>
          <a:chExt cx="0" cy="0"/>
        </a:xfrm>
      </p:grpSpPr>
      <p:grpSp>
        <p:nvGrpSpPr>
          <p:cNvPr name="Group 2" id="2"/>
          <p:cNvGrpSpPr/>
          <p:nvPr/>
        </p:nvGrpSpPr>
        <p:grpSpPr>
          <a:xfrm rot="0">
            <a:off x="0" y="0"/>
            <a:ext cx="6907094" cy="7037529"/>
            <a:chOff x="0" y="0"/>
            <a:chExt cx="1819152" cy="1853505"/>
          </a:xfrm>
        </p:grpSpPr>
        <p:sp>
          <p:nvSpPr>
            <p:cNvPr name="Freeform 3" id="3"/>
            <p:cNvSpPr/>
            <p:nvPr/>
          </p:nvSpPr>
          <p:spPr>
            <a:xfrm flipH="false" flipV="false" rot="0">
              <a:off x="0" y="0"/>
              <a:ext cx="1819152" cy="1853505"/>
            </a:xfrm>
            <a:custGeom>
              <a:avLst/>
              <a:gdLst/>
              <a:ahLst/>
              <a:cxnLst/>
              <a:rect r="r" b="b" t="t" l="l"/>
              <a:pathLst>
                <a:path h="1853505" w="1819152">
                  <a:moveTo>
                    <a:pt x="0" y="0"/>
                  </a:moveTo>
                  <a:lnTo>
                    <a:pt x="1819152" y="0"/>
                  </a:lnTo>
                  <a:lnTo>
                    <a:pt x="1819152" y="1853505"/>
                  </a:lnTo>
                  <a:lnTo>
                    <a:pt x="0" y="1853505"/>
                  </a:lnTo>
                  <a:close/>
                </a:path>
              </a:pathLst>
            </a:custGeom>
            <a:solidFill>
              <a:srgbClr val="99D4ED"/>
            </a:solidFill>
            <a:ln cap="sq">
              <a:noFill/>
              <a:prstDash val="solid"/>
              <a:miter/>
            </a:ln>
          </p:spPr>
        </p:sp>
        <p:sp>
          <p:nvSpPr>
            <p:cNvPr name="TextBox 4" id="4"/>
            <p:cNvSpPr txBox="true"/>
            <p:nvPr/>
          </p:nvSpPr>
          <p:spPr>
            <a:xfrm>
              <a:off x="0" y="-19050"/>
              <a:ext cx="1819152" cy="1872555"/>
            </a:xfrm>
            <a:prstGeom prst="rect">
              <a:avLst/>
            </a:prstGeom>
          </p:spPr>
          <p:txBody>
            <a:bodyPr anchor="ctr" rtlCol="false" tIns="50800" lIns="50800" bIns="50800" rIns="50800"/>
            <a:lstStyle/>
            <a:p>
              <a:pPr algn="ctr" marL="0" indent="0" lvl="0">
                <a:lnSpc>
                  <a:spcPts val="2639"/>
                </a:lnSpc>
                <a:spcBef>
                  <a:spcPct val="0"/>
                </a:spcBef>
              </a:pPr>
            </a:p>
          </p:txBody>
        </p:sp>
      </p:grpSp>
      <p:grpSp>
        <p:nvGrpSpPr>
          <p:cNvPr name="Group 5" id="5"/>
          <p:cNvGrpSpPr/>
          <p:nvPr/>
        </p:nvGrpSpPr>
        <p:grpSpPr>
          <a:xfrm rot="0">
            <a:off x="0" y="7037529"/>
            <a:ext cx="6907094" cy="3249471"/>
            <a:chOff x="0" y="0"/>
            <a:chExt cx="1819152" cy="855828"/>
          </a:xfrm>
        </p:grpSpPr>
        <p:sp>
          <p:nvSpPr>
            <p:cNvPr name="Freeform 6" id="6"/>
            <p:cNvSpPr/>
            <p:nvPr/>
          </p:nvSpPr>
          <p:spPr>
            <a:xfrm flipH="false" flipV="false" rot="0">
              <a:off x="0" y="0"/>
              <a:ext cx="1819152" cy="855828"/>
            </a:xfrm>
            <a:custGeom>
              <a:avLst/>
              <a:gdLst/>
              <a:ahLst/>
              <a:cxnLst/>
              <a:rect r="r" b="b" t="t" l="l"/>
              <a:pathLst>
                <a:path h="855828" w="1819152">
                  <a:moveTo>
                    <a:pt x="0" y="0"/>
                  </a:moveTo>
                  <a:lnTo>
                    <a:pt x="1819152" y="0"/>
                  </a:lnTo>
                  <a:lnTo>
                    <a:pt x="1819152" y="855828"/>
                  </a:lnTo>
                  <a:lnTo>
                    <a:pt x="0" y="855828"/>
                  </a:lnTo>
                  <a:close/>
                </a:path>
              </a:pathLst>
            </a:custGeom>
            <a:solidFill>
              <a:srgbClr val="F1B756"/>
            </a:solidFill>
            <a:ln cap="sq">
              <a:noFill/>
              <a:prstDash val="solid"/>
              <a:miter/>
            </a:ln>
          </p:spPr>
        </p:sp>
        <p:sp>
          <p:nvSpPr>
            <p:cNvPr name="TextBox 7" id="7"/>
            <p:cNvSpPr txBox="true"/>
            <p:nvPr/>
          </p:nvSpPr>
          <p:spPr>
            <a:xfrm>
              <a:off x="0" y="-19050"/>
              <a:ext cx="1819152" cy="874878"/>
            </a:xfrm>
            <a:prstGeom prst="rect">
              <a:avLst/>
            </a:prstGeom>
          </p:spPr>
          <p:txBody>
            <a:bodyPr anchor="ctr" rtlCol="false" tIns="50800" lIns="50800" bIns="50800" rIns="50800"/>
            <a:lstStyle/>
            <a:p>
              <a:pPr algn="ctr" marL="0" indent="0" lvl="0">
                <a:lnSpc>
                  <a:spcPts val="2639"/>
                </a:lnSpc>
                <a:spcBef>
                  <a:spcPct val="0"/>
                </a:spcBef>
              </a:pPr>
            </a:p>
          </p:txBody>
        </p:sp>
      </p:grpSp>
      <p:grpSp>
        <p:nvGrpSpPr>
          <p:cNvPr name="Group 8" id="8"/>
          <p:cNvGrpSpPr/>
          <p:nvPr/>
        </p:nvGrpSpPr>
        <p:grpSpPr>
          <a:xfrm rot="0">
            <a:off x="7498827" y="2253801"/>
            <a:ext cx="9760473" cy="7004499"/>
            <a:chOff x="0" y="0"/>
            <a:chExt cx="2570660" cy="1844806"/>
          </a:xfrm>
        </p:grpSpPr>
        <p:sp>
          <p:nvSpPr>
            <p:cNvPr name="Freeform 9" id="9"/>
            <p:cNvSpPr/>
            <p:nvPr/>
          </p:nvSpPr>
          <p:spPr>
            <a:xfrm flipH="false" flipV="false" rot="0">
              <a:off x="0" y="0"/>
              <a:ext cx="2570660" cy="1844806"/>
            </a:xfrm>
            <a:custGeom>
              <a:avLst/>
              <a:gdLst/>
              <a:ahLst/>
              <a:cxnLst/>
              <a:rect r="r" b="b" t="t" l="l"/>
              <a:pathLst>
                <a:path h="1844806" w="2570660">
                  <a:moveTo>
                    <a:pt x="0" y="0"/>
                  </a:moveTo>
                  <a:lnTo>
                    <a:pt x="2570660" y="0"/>
                  </a:lnTo>
                  <a:lnTo>
                    <a:pt x="2570660" y="1844806"/>
                  </a:lnTo>
                  <a:lnTo>
                    <a:pt x="0" y="1844806"/>
                  </a:lnTo>
                  <a:close/>
                </a:path>
              </a:pathLst>
            </a:custGeom>
            <a:solidFill>
              <a:srgbClr val="FEF4E9"/>
            </a:solidFill>
          </p:spPr>
        </p:sp>
        <p:sp>
          <p:nvSpPr>
            <p:cNvPr name="TextBox 10" id="10"/>
            <p:cNvSpPr txBox="true"/>
            <p:nvPr/>
          </p:nvSpPr>
          <p:spPr>
            <a:xfrm>
              <a:off x="0" y="-19050"/>
              <a:ext cx="2570660" cy="1863856"/>
            </a:xfrm>
            <a:prstGeom prst="rect">
              <a:avLst/>
            </a:prstGeom>
          </p:spPr>
          <p:txBody>
            <a:bodyPr anchor="ctr" rtlCol="false" tIns="50800" lIns="50800" bIns="50800" rIns="50800"/>
            <a:lstStyle/>
            <a:p>
              <a:pPr algn="ctr">
                <a:lnSpc>
                  <a:spcPts val="2639"/>
                </a:lnSpc>
              </a:pPr>
            </a:p>
          </p:txBody>
        </p:sp>
      </p:grpSp>
      <p:grpSp>
        <p:nvGrpSpPr>
          <p:cNvPr name="Group 11" id="11"/>
          <p:cNvGrpSpPr/>
          <p:nvPr/>
        </p:nvGrpSpPr>
        <p:grpSpPr>
          <a:xfrm rot="0">
            <a:off x="7498827" y="1028700"/>
            <a:ext cx="9760473" cy="1225101"/>
            <a:chOff x="0" y="0"/>
            <a:chExt cx="2570660" cy="322660"/>
          </a:xfrm>
        </p:grpSpPr>
        <p:sp>
          <p:nvSpPr>
            <p:cNvPr name="Freeform 12" id="12"/>
            <p:cNvSpPr/>
            <p:nvPr/>
          </p:nvSpPr>
          <p:spPr>
            <a:xfrm flipH="false" flipV="false" rot="0">
              <a:off x="0" y="0"/>
              <a:ext cx="2570660" cy="322660"/>
            </a:xfrm>
            <a:custGeom>
              <a:avLst/>
              <a:gdLst/>
              <a:ahLst/>
              <a:cxnLst/>
              <a:rect r="r" b="b" t="t" l="l"/>
              <a:pathLst>
                <a:path h="322660" w="2570660">
                  <a:moveTo>
                    <a:pt x="0" y="0"/>
                  </a:moveTo>
                  <a:lnTo>
                    <a:pt x="2570660" y="0"/>
                  </a:lnTo>
                  <a:lnTo>
                    <a:pt x="2570660" y="322660"/>
                  </a:lnTo>
                  <a:lnTo>
                    <a:pt x="0" y="322660"/>
                  </a:lnTo>
                  <a:close/>
                </a:path>
              </a:pathLst>
            </a:custGeom>
            <a:solidFill>
              <a:srgbClr val="F9B062"/>
            </a:solidFill>
          </p:spPr>
        </p:sp>
        <p:sp>
          <p:nvSpPr>
            <p:cNvPr name="TextBox 13" id="13"/>
            <p:cNvSpPr txBox="true"/>
            <p:nvPr/>
          </p:nvSpPr>
          <p:spPr>
            <a:xfrm>
              <a:off x="0" y="-19050"/>
              <a:ext cx="2570660" cy="341710"/>
            </a:xfrm>
            <a:prstGeom prst="rect">
              <a:avLst/>
            </a:prstGeom>
          </p:spPr>
          <p:txBody>
            <a:bodyPr anchor="ctr" rtlCol="false" tIns="50800" lIns="50800" bIns="50800" rIns="50800"/>
            <a:lstStyle/>
            <a:p>
              <a:pPr algn="ctr">
                <a:lnSpc>
                  <a:spcPts val="2639"/>
                </a:lnSpc>
              </a:pPr>
            </a:p>
          </p:txBody>
        </p:sp>
      </p:grpSp>
      <p:sp>
        <p:nvSpPr>
          <p:cNvPr name="Freeform 14" id="14"/>
          <p:cNvSpPr/>
          <p:nvPr/>
        </p:nvSpPr>
        <p:spPr>
          <a:xfrm flipH="false" flipV="false" rot="0">
            <a:off x="1146212" y="6604864"/>
            <a:ext cx="4614670" cy="3928238"/>
          </a:xfrm>
          <a:custGeom>
            <a:avLst/>
            <a:gdLst/>
            <a:ahLst/>
            <a:cxnLst/>
            <a:rect r="r" b="b" t="t" l="l"/>
            <a:pathLst>
              <a:path h="3928238" w="4614670">
                <a:moveTo>
                  <a:pt x="0" y="0"/>
                </a:moveTo>
                <a:lnTo>
                  <a:pt x="4614670" y="0"/>
                </a:lnTo>
                <a:lnTo>
                  <a:pt x="4614670" y="3928239"/>
                </a:lnTo>
                <a:lnTo>
                  <a:pt x="0" y="3928239"/>
                </a:lnTo>
                <a:lnTo>
                  <a:pt x="0" y="0"/>
                </a:lnTo>
                <a:close/>
              </a:path>
            </a:pathLst>
          </a:custGeom>
          <a:blipFill>
            <a:blip r:embed="rId2"/>
            <a:stretch>
              <a:fillRect l="0" t="0" r="0" b="0"/>
            </a:stretch>
          </a:blipFill>
        </p:spPr>
      </p:sp>
      <p:sp>
        <p:nvSpPr>
          <p:cNvPr name="TextBox 15" id="15"/>
          <p:cNvSpPr txBox="true"/>
          <p:nvPr/>
        </p:nvSpPr>
        <p:spPr>
          <a:xfrm rot="0">
            <a:off x="1028700" y="1076325"/>
            <a:ext cx="4942789" cy="866775"/>
          </a:xfrm>
          <a:prstGeom prst="rect">
            <a:avLst/>
          </a:prstGeom>
        </p:spPr>
        <p:txBody>
          <a:bodyPr anchor="t" rtlCol="false" tIns="0" lIns="0" bIns="0" rIns="0">
            <a:spAutoFit/>
          </a:bodyPr>
          <a:lstStyle/>
          <a:p>
            <a:pPr algn="l" marL="0" indent="0" lvl="0">
              <a:lnSpc>
                <a:spcPts val="6600"/>
              </a:lnSpc>
              <a:spcBef>
                <a:spcPct val="0"/>
              </a:spcBef>
            </a:pPr>
            <a:r>
              <a:rPr lang="en-US" b="true" sz="6000">
                <a:solidFill>
                  <a:srgbClr val="004A69"/>
                </a:solidFill>
                <a:latin typeface="Trebuchet MS Bold"/>
                <a:ea typeface="Trebuchet MS Bold"/>
                <a:cs typeface="Trebuchet MS Bold"/>
                <a:sym typeface="Trebuchet MS Bold"/>
              </a:rPr>
              <a:t>Social Justice</a:t>
            </a:r>
          </a:p>
        </p:txBody>
      </p:sp>
      <p:sp>
        <p:nvSpPr>
          <p:cNvPr name="TextBox 16" id="16"/>
          <p:cNvSpPr txBox="true"/>
          <p:nvPr/>
        </p:nvSpPr>
        <p:spPr>
          <a:xfrm rot="0">
            <a:off x="1028700" y="3731719"/>
            <a:ext cx="4849694" cy="2277110"/>
          </a:xfrm>
          <a:prstGeom prst="rect">
            <a:avLst/>
          </a:prstGeom>
        </p:spPr>
        <p:txBody>
          <a:bodyPr anchor="t" rtlCol="false" tIns="0" lIns="0" bIns="0" rIns="0">
            <a:spAutoFit/>
          </a:bodyPr>
          <a:lstStyle/>
          <a:p>
            <a:pPr algn="l" marL="0" indent="0" lvl="0">
              <a:lnSpc>
                <a:spcPts val="3640"/>
              </a:lnSpc>
              <a:spcBef>
                <a:spcPct val="0"/>
              </a:spcBef>
            </a:pPr>
            <a:r>
              <a:rPr lang="en-US" sz="2600">
                <a:solidFill>
                  <a:srgbClr val="004A69"/>
                </a:solidFill>
                <a:latin typeface="Trebuchet MS"/>
                <a:ea typeface="Trebuchet MS"/>
                <a:cs typeface="Trebuchet MS"/>
                <a:sym typeface="Trebuchet MS"/>
              </a:rPr>
              <a:t>Through these policies, we want to understand young people’s views on the future of equity, accessibility and social mobility within Scotland.</a:t>
            </a:r>
          </a:p>
        </p:txBody>
      </p:sp>
      <p:sp>
        <p:nvSpPr>
          <p:cNvPr name="TextBox 17" id="17"/>
          <p:cNvSpPr txBox="true"/>
          <p:nvPr/>
        </p:nvSpPr>
        <p:spPr>
          <a:xfrm rot="0">
            <a:off x="7865146" y="1288919"/>
            <a:ext cx="9027835" cy="815340"/>
          </a:xfrm>
          <a:prstGeom prst="rect">
            <a:avLst/>
          </a:prstGeom>
        </p:spPr>
        <p:txBody>
          <a:bodyPr anchor="t" rtlCol="false" tIns="0" lIns="0" bIns="0" rIns="0">
            <a:spAutoFit/>
          </a:bodyPr>
          <a:lstStyle/>
          <a:p>
            <a:pPr algn="l" marL="0" indent="0" lvl="0">
              <a:lnSpc>
                <a:spcPts val="6269"/>
              </a:lnSpc>
              <a:spcBef>
                <a:spcPct val="0"/>
              </a:spcBef>
            </a:pPr>
            <a:r>
              <a:rPr lang="en-US" b="true" sz="5699">
                <a:solidFill>
                  <a:srgbClr val="000000"/>
                </a:solidFill>
                <a:latin typeface="Trebuchet MS Bold"/>
                <a:ea typeface="Trebuchet MS Bold"/>
                <a:cs typeface="Trebuchet MS Bold"/>
                <a:sym typeface="Trebuchet MS Bold"/>
              </a:rPr>
              <a:t>Policy #4</a:t>
            </a:r>
          </a:p>
        </p:txBody>
      </p:sp>
      <p:sp>
        <p:nvSpPr>
          <p:cNvPr name="TextBox 18" id="18"/>
          <p:cNvSpPr txBox="true"/>
          <p:nvPr/>
        </p:nvSpPr>
        <p:spPr>
          <a:xfrm rot="0">
            <a:off x="7865146" y="4311426"/>
            <a:ext cx="9027835" cy="2803525"/>
          </a:xfrm>
          <a:prstGeom prst="rect">
            <a:avLst/>
          </a:prstGeom>
        </p:spPr>
        <p:txBody>
          <a:bodyPr anchor="t" rtlCol="false" tIns="0" lIns="0" bIns="0" rIns="0">
            <a:spAutoFit/>
          </a:bodyPr>
          <a:lstStyle/>
          <a:p>
            <a:pPr algn="l" marL="0" indent="0" lvl="0">
              <a:lnSpc>
                <a:spcPts val="5599"/>
              </a:lnSpc>
              <a:spcBef>
                <a:spcPct val="0"/>
              </a:spcBef>
            </a:pPr>
            <a:r>
              <a:rPr lang="en-US" sz="3999">
                <a:solidFill>
                  <a:srgbClr val="004A69"/>
                </a:solidFill>
                <a:latin typeface="Trebuchet MS"/>
                <a:ea typeface="Trebuchet MS"/>
                <a:cs typeface="Trebuchet MS"/>
                <a:sym typeface="Trebuchet MS"/>
              </a:rPr>
              <a:t>Workplaces should have inclusive paid menstrual leave policies in place and decision-makers should support employers to offer this.</a:t>
            </a:r>
          </a:p>
        </p:txBody>
      </p:sp>
    </p:spTree>
  </p:cSld>
  <p:clrMapOvr>
    <a:masterClrMapping/>
  </p:clrMapOvr>
</p:sld>
</file>

<file path=ppt/slides/slide31.xml><?xml version="1.0" encoding="utf-8"?>
<p:sld xmlns:p="http://schemas.openxmlformats.org/presentationml/2006/main" xmlns:a="http://schemas.openxmlformats.org/drawingml/2006/main" xmlns:r="http://schemas.openxmlformats.org/officeDocument/2006/relationships">
  <p:cSld>
    <p:bg>
      <p:bgPr>
        <a:solidFill>
          <a:srgbClr val="E6F4FA"/>
        </a:solidFill>
      </p:bgPr>
    </p:bg>
    <p:spTree>
      <p:nvGrpSpPr>
        <p:cNvPr id="1" name=""/>
        <p:cNvGrpSpPr/>
        <p:nvPr/>
      </p:nvGrpSpPr>
      <p:grpSpPr>
        <a:xfrm>
          <a:off x="0" y="0"/>
          <a:ext cx="0" cy="0"/>
          <a:chOff x="0" y="0"/>
          <a:chExt cx="0" cy="0"/>
        </a:xfrm>
      </p:grpSpPr>
      <p:grpSp>
        <p:nvGrpSpPr>
          <p:cNvPr name="Group 2" id="2"/>
          <p:cNvGrpSpPr/>
          <p:nvPr/>
        </p:nvGrpSpPr>
        <p:grpSpPr>
          <a:xfrm rot="0">
            <a:off x="0" y="0"/>
            <a:ext cx="6907094" cy="7037529"/>
            <a:chOff x="0" y="0"/>
            <a:chExt cx="1819152" cy="1853505"/>
          </a:xfrm>
        </p:grpSpPr>
        <p:sp>
          <p:nvSpPr>
            <p:cNvPr name="Freeform 3" id="3"/>
            <p:cNvSpPr/>
            <p:nvPr/>
          </p:nvSpPr>
          <p:spPr>
            <a:xfrm flipH="false" flipV="false" rot="0">
              <a:off x="0" y="0"/>
              <a:ext cx="1819152" cy="1853505"/>
            </a:xfrm>
            <a:custGeom>
              <a:avLst/>
              <a:gdLst/>
              <a:ahLst/>
              <a:cxnLst/>
              <a:rect r="r" b="b" t="t" l="l"/>
              <a:pathLst>
                <a:path h="1853505" w="1819152">
                  <a:moveTo>
                    <a:pt x="0" y="0"/>
                  </a:moveTo>
                  <a:lnTo>
                    <a:pt x="1819152" y="0"/>
                  </a:lnTo>
                  <a:lnTo>
                    <a:pt x="1819152" y="1853505"/>
                  </a:lnTo>
                  <a:lnTo>
                    <a:pt x="0" y="1853505"/>
                  </a:lnTo>
                  <a:close/>
                </a:path>
              </a:pathLst>
            </a:custGeom>
            <a:solidFill>
              <a:srgbClr val="99D4ED"/>
            </a:solidFill>
            <a:ln cap="sq">
              <a:noFill/>
              <a:prstDash val="solid"/>
              <a:miter/>
            </a:ln>
          </p:spPr>
        </p:sp>
        <p:sp>
          <p:nvSpPr>
            <p:cNvPr name="TextBox 4" id="4"/>
            <p:cNvSpPr txBox="true"/>
            <p:nvPr/>
          </p:nvSpPr>
          <p:spPr>
            <a:xfrm>
              <a:off x="0" y="-19050"/>
              <a:ext cx="1819152" cy="1872555"/>
            </a:xfrm>
            <a:prstGeom prst="rect">
              <a:avLst/>
            </a:prstGeom>
          </p:spPr>
          <p:txBody>
            <a:bodyPr anchor="ctr" rtlCol="false" tIns="50800" lIns="50800" bIns="50800" rIns="50800"/>
            <a:lstStyle/>
            <a:p>
              <a:pPr algn="ctr" marL="0" indent="0" lvl="0">
                <a:lnSpc>
                  <a:spcPts val="2639"/>
                </a:lnSpc>
                <a:spcBef>
                  <a:spcPct val="0"/>
                </a:spcBef>
              </a:pPr>
            </a:p>
          </p:txBody>
        </p:sp>
      </p:grpSp>
      <p:grpSp>
        <p:nvGrpSpPr>
          <p:cNvPr name="Group 5" id="5"/>
          <p:cNvGrpSpPr/>
          <p:nvPr/>
        </p:nvGrpSpPr>
        <p:grpSpPr>
          <a:xfrm rot="0">
            <a:off x="0" y="7037529"/>
            <a:ext cx="6907094" cy="3249471"/>
            <a:chOff x="0" y="0"/>
            <a:chExt cx="1819152" cy="855828"/>
          </a:xfrm>
        </p:grpSpPr>
        <p:sp>
          <p:nvSpPr>
            <p:cNvPr name="Freeform 6" id="6"/>
            <p:cNvSpPr/>
            <p:nvPr/>
          </p:nvSpPr>
          <p:spPr>
            <a:xfrm flipH="false" flipV="false" rot="0">
              <a:off x="0" y="0"/>
              <a:ext cx="1819152" cy="855828"/>
            </a:xfrm>
            <a:custGeom>
              <a:avLst/>
              <a:gdLst/>
              <a:ahLst/>
              <a:cxnLst/>
              <a:rect r="r" b="b" t="t" l="l"/>
              <a:pathLst>
                <a:path h="855828" w="1819152">
                  <a:moveTo>
                    <a:pt x="0" y="0"/>
                  </a:moveTo>
                  <a:lnTo>
                    <a:pt x="1819152" y="0"/>
                  </a:lnTo>
                  <a:lnTo>
                    <a:pt x="1819152" y="855828"/>
                  </a:lnTo>
                  <a:lnTo>
                    <a:pt x="0" y="855828"/>
                  </a:lnTo>
                  <a:close/>
                </a:path>
              </a:pathLst>
            </a:custGeom>
            <a:solidFill>
              <a:srgbClr val="F1B756"/>
            </a:solidFill>
            <a:ln cap="sq">
              <a:noFill/>
              <a:prstDash val="solid"/>
              <a:miter/>
            </a:ln>
          </p:spPr>
        </p:sp>
        <p:sp>
          <p:nvSpPr>
            <p:cNvPr name="TextBox 7" id="7"/>
            <p:cNvSpPr txBox="true"/>
            <p:nvPr/>
          </p:nvSpPr>
          <p:spPr>
            <a:xfrm>
              <a:off x="0" y="-19050"/>
              <a:ext cx="1819152" cy="874878"/>
            </a:xfrm>
            <a:prstGeom prst="rect">
              <a:avLst/>
            </a:prstGeom>
          </p:spPr>
          <p:txBody>
            <a:bodyPr anchor="ctr" rtlCol="false" tIns="50800" lIns="50800" bIns="50800" rIns="50800"/>
            <a:lstStyle/>
            <a:p>
              <a:pPr algn="ctr" marL="0" indent="0" lvl="0">
                <a:lnSpc>
                  <a:spcPts val="2639"/>
                </a:lnSpc>
                <a:spcBef>
                  <a:spcPct val="0"/>
                </a:spcBef>
              </a:pPr>
            </a:p>
          </p:txBody>
        </p:sp>
      </p:grpSp>
      <p:grpSp>
        <p:nvGrpSpPr>
          <p:cNvPr name="Group 8" id="8"/>
          <p:cNvGrpSpPr/>
          <p:nvPr/>
        </p:nvGrpSpPr>
        <p:grpSpPr>
          <a:xfrm rot="0">
            <a:off x="7498827" y="2253801"/>
            <a:ext cx="9760473" cy="7004499"/>
            <a:chOff x="0" y="0"/>
            <a:chExt cx="2570660" cy="1844806"/>
          </a:xfrm>
        </p:grpSpPr>
        <p:sp>
          <p:nvSpPr>
            <p:cNvPr name="Freeform 9" id="9"/>
            <p:cNvSpPr/>
            <p:nvPr/>
          </p:nvSpPr>
          <p:spPr>
            <a:xfrm flipH="false" flipV="false" rot="0">
              <a:off x="0" y="0"/>
              <a:ext cx="2570660" cy="1844806"/>
            </a:xfrm>
            <a:custGeom>
              <a:avLst/>
              <a:gdLst/>
              <a:ahLst/>
              <a:cxnLst/>
              <a:rect r="r" b="b" t="t" l="l"/>
              <a:pathLst>
                <a:path h="1844806" w="2570660">
                  <a:moveTo>
                    <a:pt x="0" y="0"/>
                  </a:moveTo>
                  <a:lnTo>
                    <a:pt x="2570660" y="0"/>
                  </a:lnTo>
                  <a:lnTo>
                    <a:pt x="2570660" y="1844806"/>
                  </a:lnTo>
                  <a:lnTo>
                    <a:pt x="0" y="1844806"/>
                  </a:lnTo>
                  <a:close/>
                </a:path>
              </a:pathLst>
            </a:custGeom>
            <a:solidFill>
              <a:srgbClr val="FEF4E9"/>
            </a:solidFill>
          </p:spPr>
        </p:sp>
        <p:sp>
          <p:nvSpPr>
            <p:cNvPr name="TextBox 10" id="10"/>
            <p:cNvSpPr txBox="true"/>
            <p:nvPr/>
          </p:nvSpPr>
          <p:spPr>
            <a:xfrm>
              <a:off x="0" y="-19050"/>
              <a:ext cx="2570660" cy="1863856"/>
            </a:xfrm>
            <a:prstGeom prst="rect">
              <a:avLst/>
            </a:prstGeom>
          </p:spPr>
          <p:txBody>
            <a:bodyPr anchor="ctr" rtlCol="false" tIns="50800" lIns="50800" bIns="50800" rIns="50800"/>
            <a:lstStyle/>
            <a:p>
              <a:pPr algn="ctr">
                <a:lnSpc>
                  <a:spcPts val="2639"/>
                </a:lnSpc>
              </a:pPr>
            </a:p>
          </p:txBody>
        </p:sp>
      </p:grpSp>
      <p:grpSp>
        <p:nvGrpSpPr>
          <p:cNvPr name="Group 11" id="11"/>
          <p:cNvGrpSpPr/>
          <p:nvPr/>
        </p:nvGrpSpPr>
        <p:grpSpPr>
          <a:xfrm rot="0">
            <a:off x="7498827" y="1028700"/>
            <a:ext cx="9760473" cy="1225101"/>
            <a:chOff x="0" y="0"/>
            <a:chExt cx="2570660" cy="322660"/>
          </a:xfrm>
        </p:grpSpPr>
        <p:sp>
          <p:nvSpPr>
            <p:cNvPr name="Freeform 12" id="12"/>
            <p:cNvSpPr/>
            <p:nvPr/>
          </p:nvSpPr>
          <p:spPr>
            <a:xfrm flipH="false" flipV="false" rot="0">
              <a:off x="0" y="0"/>
              <a:ext cx="2570660" cy="322660"/>
            </a:xfrm>
            <a:custGeom>
              <a:avLst/>
              <a:gdLst/>
              <a:ahLst/>
              <a:cxnLst/>
              <a:rect r="r" b="b" t="t" l="l"/>
              <a:pathLst>
                <a:path h="322660" w="2570660">
                  <a:moveTo>
                    <a:pt x="0" y="0"/>
                  </a:moveTo>
                  <a:lnTo>
                    <a:pt x="2570660" y="0"/>
                  </a:lnTo>
                  <a:lnTo>
                    <a:pt x="2570660" y="322660"/>
                  </a:lnTo>
                  <a:lnTo>
                    <a:pt x="0" y="322660"/>
                  </a:lnTo>
                  <a:close/>
                </a:path>
              </a:pathLst>
            </a:custGeom>
            <a:solidFill>
              <a:srgbClr val="F9B062"/>
            </a:solidFill>
          </p:spPr>
        </p:sp>
        <p:sp>
          <p:nvSpPr>
            <p:cNvPr name="TextBox 13" id="13"/>
            <p:cNvSpPr txBox="true"/>
            <p:nvPr/>
          </p:nvSpPr>
          <p:spPr>
            <a:xfrm>
              <a:off x="0" y="-19050"/>
              <a:ext cx="2570660" cy="341710"/>
            </a:xfrm>
            <a:prstGeom prst="rect">
              <a:avLst/>
            </a:prstGeom>
          </p:spPr>
          <p:txBody>
            <a:bodyPr anchor="ctr" rtlCol="false" tIns="50800" lIns="50800" bIns="50800" rIns="50800"/>
            <a:lstStyle/>
            <a:p>
              <a:pPr algn="ctr">
                <a:lnSpc>
                  <a:spcPts val="2639"/>
                </a:lnSpc>
              </a:pPr>
            </a:p>
          </p:txBody>
        </p:sp>
      </p:grpSp>
      <p:sp>
        <p:nvSpPr>
          <p:cNvPr name="Freeform 14" id="14"/>
          <p:cNvSpPr/>
          <p:nvPr/>
        </p:nvSpPr>
        <p:spPr>
          <a:xfrm flipH="false" flipV="false" rot="0">
            <a:off x="1146212" y="6604864"/>
            <a:ext cx="4614670" cy="3928238"/>
          </a:xfrm>
          <a:custGeom>
            <a:avLst/>
            <a:gdLst/>
            <a:ahLst/>
            <a:cxnLst/>
            <a:rect r="r" b="b" t="t" l="l"/>
            <a:pathLst>
              <a:path h="3928238" w="4614670">
                <a:moveTo>
                  <a:pt x="0" y="0"/>
                </a:moveTo>
                <a:lnTo>
                  <a:pt x="4614670" y="0"/>
                </a:lnTo>
                <a:lnTo>
                  <a:pt x="4614670" y="3928239"/>
                </a:lnTo>
                <a:lnTo>
                  <a:pt x="0" y="3928239"/>
                </a:lnTo>
                <a:lnTo>
                  <a:pt x="0" y="0"/>
                </a:lnTo>
                <a:close/>
              </a:path>
            </a:pathLst>
          </a:custGeom>
          <a:blipFill>
            <a:blip r:embed="rId2"/>
            <a:stretch>
              <a:fillRect l="0" t="0" r="0" b="0"/>
            </a:stretch>
          </a:blipFill>
        </p:spPr>
      </p:sp>
      <p:sp>
        <p:nvSpPr>
          <p:cNvPr name="TextBox 15" id="15"/>
          <p:cNvSpPr txBox="true"/>
          <p:nvPr/>
        </p:nvSpPr>
        <p:spPr>
          <a:xfrm rot="0">
            <a:off x="1028700" y="1076325"/>
            <a:ext cx="4942789" cy="866775"/>
          </a:xfrm>
          <a:prstGeom prst="rect">
            <a:avLst/>
          </a:prstGeom>
        </p:spPr>
        <p:txBody>
          <a:bodyPr anchor="t" rtlCol="false" tIns="0" lIns="0" bIns="0" rIns="0">
            <a:spAutoFit/>
          </a:bodyPr>
          <a:lstStyle/>
          <a:p>
            <a:pPr algn="l" marL="0" indent="0" lvl="0">
              <a:lnSpc>
                <a:spcPts val="6600"/>
              </a:lnSpc>
              <a:spcBef>
                <a:spcPct val="0"/>
              </a:spcBef>
            </a:pPr>
            <a:r>
              <a:rPr lang="en-US" b="true" sz="6000">
                <a:solidFill>
                  <a:srgbClr val="004A69"/>
                </a:solidFill>
                <a:latin typeface="Trebuchet MS Bold"/>
                <a:ea typeface="Trebuchet MS Bold"/>
                <a:cs typeface="Trebuchet MS Bold"/>
                <a:sym typeface="Trebuchet MS Bold"/>
              </a:rPr>
              <a:t>Social Justice</a:t>
            </a:r>
          </a:p>
        </p:txBody>
      </p:sp>
      <p:sp>
        <p:nvSpPr>
          <p:cNvPr name="TextBox 16" id="16"/>
          <p:cNvSpPr txBox="true"/>
          <p:nvPr/>
        </p:nvSpPr>
        <p:spPr>
          <a:xfrm rot="0">
            <a:off x="1028700" y="3731719"/>
            <a:ext cx="4849694" cy="2277110"/>
          </a:xfrm>
          <a:prstGeom prst="rect">
            <a:avLst/>
          </a:prstGeom>
        </p:spPr>
        <p:txBody>
          <a:bodyPr anchor="t" rtlCol="false" tIns="0" lIns="0" bIns="0" rIns="0">
            <a:spAutoFit/>
          </a:bodyPr>
          <a:lstStyle/>
          <a:p>
            <a:pPr algn="l" marL="0" indent="0" lvl="0">
              <a:lnSpc>
                <a:spcPts val="3640"/>
              </a:lnSpc>
              <a:spcBef>
                <a:spcPct val="0"/>
              </a:spcBef>
            </a:pPr>
            <a:r>
              <a:rPr lang="en-US" sz="2600">
                <a:solidFill>
                  <a:srgbClr val="004A69"/>
                </a:solidFill>
                <a:latin typeface="Trebuchet MS"/>
                <a:ea typeface="Trebuchet MS"/>
                <a:cs typeface="Trebuchet MS"/>
                <a:sym typeface="Trebuchet MS"/>
              </a:rPr>
              <a:t>Through these policies, we want to understand young people’s views on the future of equity, accessibility and social mobility within Scotland.</a:t>
            </a:r>
          </a:p>
        </p:txBody>
      </p:sp>
      <p:sp>
        <p:nvSpPr>
          <p:cNvPr name="TextBox 17" id="17"/>
          <p:cNvSpPr txBox="true"/>
          <p:nvPr/>
        </p:nvSpPr>
        <p:spPr>
          <a:xfrm rot="0">
            <a:off x="7865146" y="1288919"/>
            <a:ext cx="9027835" cy="815340"/>
          </a:xfrm>
          <a:prstGeom prst="rect">
            <a:avLst/>
          </a:prstGeom>
        </p:spPr>
        <p:txBody>
          <a:bodyPr anchor="t" rtlCol="false" tIns="0" lIns="0" bIns="0" rIns="0">
            <a:spAutoFit/>
          </a:bodyPr>
          <a:lstStyle/>
          <a:p>
            <a:pPr algn="l" marL="0" indent="0" lvl="0">
              <a:lnSpc>
                <a:spcPts val="6269"/>
              </a:lnSpc>
              <a:spcBef>
                <a:spcPct val="0"/>
              </a:spcBef>
            </a:pPr>
            <a:r>
              <a:rPr lang="en-US" b="true" sz="5699">
                <a:solidFill>
                  <a:srgbClr val="000000"/>
                </a:solidFill>
                <a:latin typeface="Trebuchet MS Bold"/>
                <a:ea typeface="Trebuchet MS Bold"/>
                <a:cs typeface="Trebuchet MS Bold"/>
                <a:sym typeface="Trebuchet MS Bold"/>
              </a:rPr>
              <a:t>Policy #5</a:t>
            </a:r>
          </a:p>
        </p:txBody>
      </p:sp>
      <p:sp>
        <p:nvSpPr>
          <p:cNvPr name="TextBox 18" id="18"/>
          <p:cNvSpPr txBox="true"/>
          <p:nvPr/>
        </p:nvSpPr>
        <p:spPr>
          <a:xfrm rot="0">
            <a:off x="7865146" y="3606576"/>
            <a:ext cx="9027835" cy="4213225"/>
          </a:xfrm>
          <a:prstGeom prst="rect">
            <a:avLst/>
          </a:prstGeom>
        </p:spPr>
        <p:txBody>
          <a:bodyPr anchor="t" rtlCol="false" tIns="0" lIns="0" bIns="0" rIns="0">
            <a:spAutoFit/>
          </a:bodyPr>
          <a:lstStyle/>
          <a:p>
            <a:pPr algn="l" marL="0" indent="0" lvl="0">
              <a:lnSpc>
                <a:spcPts val="5599"/>
              </a:lnSpc>
              <a:spcBef>
                <a:spcPct val="0"/>
              </a:spcBef>
            </a:pPr>
            <a:r>
              <a:rPr lang="en-US" sz="3999">
                <a:solidFill>
                  <a:srgbClr val="004A69"/>
                </a:solidFill>
                <a:latin typeface="Trebuchet MS"/>
                <a:ea typeface="Trebuchet MS"/>
                <a:cs typeface="Trebuchet MS"/>
                <a:sym typeface="Trebuchet MS"/>
              </a:rPr>
              <a:t>Employers should increase efforts to close the gender pay gap by improving equal opportunity policies; carrying out investigations into equal pay; having flexible working policies; and ensuring equal pay for equal work.</a:t>
            </a:r>
          </a:p>
        </p:txBody>
      </p:sp>
    </p:spTree>
  </p:cSld>
  <p:clrMapOvr>
    <a:masterClrMapping/>
  </p:clrMapOvr>
</p:sld>
</file>

<file path=ppt/slides/slide32.xml><?xml version="1.0" encoding="utf-8"?>
<p:sld xmlns:p="http://schemas.openxmlformats.org/presentationml/2006/main" xmlns:a="http://schemas.openxmlformats.org/drawingml/2006/main" xmlns:r="http://schemas.openxmlformats.org/officeDocument/2006/relationships">
  <p:cSld>
    <p:bg>
      <p:bgPr>
        <a:solidFill>
          <a:srgbClr val="E6F4FA"/>
        </a:solidFill>
      </p:bgPr>
    </p:bg>
    <p:spTree>
      <p:nvGrpSpPr>
        <p:cNvPr id="1" name=""/>
        <p:cNvGrpSpPr/>
        <p:nvPr/>
      </p:nvGrpSpPr>
      <p:grpSpPr>
        <a:xfrm>
          <a:off x="0" y="0"/>
          <a:ext cx="0" cy="0"/>
          <a:chOff x="0" y="0"/>
          <a:chExt cx="0" cy="0"/>
        </a:xfrm>
      </p:grpSpPr>
      <p:grpSp>
        <p:nvGrpSpPr>
          <p:cNvPr name="Group 2" id="2"/>
          <p:cNvGrpSpPr/>
          <p:nvPr/>
        </p:nvGrpSpPr>
        <p:grpSpPr>
          <a:xfrm rot="0">
            <a:off x="0" y="0"/>
            <a:ext cx="6907094" cy="7037529"/>
            <a:chOff x="0" y="0"/>
            <a:chExt cx="1819152" cy="1853505"/>
          </a:xfrm>
        </p:grpSpPr>
        <p:sp>
          <p:nvSpPr>
            <p:cNvPr name="Freeform 3" id="3"/>
            <p:cNvSpPr/>
            <p:nvPr/>
          </p:nvSpPr>
          <p:spPr>
            <a:xfrm flipH="false" flipV="false" rot="0">
              <a:off x="0" y="0"/>
              <a:ext cx="1819152" cy="1853505"/>
            </a:xfrm>
            <a:custGeom>
              <a:avLst/>
              <a:gdLst/>
              <a:ahLst/>
              <a:cxnLst/>
              <a:rect r="r" b="b" t="t" l="l"/>
              <a:pathLst>
                <a:path h="1853505" w="1819152">
                  <a:moveTo>
                    <a:pt x="0" y="0"/>
                  </a:moveTo>
                  <a:lnTo>
                    <a:pt x="1819152" y="0"/>
                  </a:lnTo>
                  <a:lnTo>
                    <a:pt x="1819152" y="1853505"/>
                  </a:lnTo>
                  <a:lnTo>
                    <a:pt x="0" y="1853505"/>
                  </a:lnTo>
                  <a:close/>
                </a:path>
              </a:pathLst>
            </a:custGeom>
            <a:solidFill>
              <a:srgbClr val="99D4ED"/>
            </a:solidFill>
            <a:ln cap="sq">
              <a:noFill/>
              <a:prstDash val="solid"/>
              <a:miter/>
            </a:ln>
          </p:spPr>
        </p:sp>
        <p:sp>
          <p:nvSpPr>
            <p:cNvPr name="TextBox 4" id="4"/>
            <p:cNvSpPr txBox="true"/>
            <p:nvPr/>
          </p:nvSpPr>
          <p:spPr>
            <a:xfrm>
              <a:off x="0" y="-19050"/>
              <a:ext cx="1819152" cy="1872555"/>
            </a:xfrm>
            <a:prstGeom prst="rect">
              <a:avLst/>
            </a:prstGeom>
          </p:spPr>
          <p:txBody>
            <a:bodyPr anchor="ctr" rtlCol="false" tIns="50800" lIns="50800" bIns="50800" rIns="50800"/>
            <a:lstStyle/>
            <a:p>
              <a:pPr algn="ctr" marL="0" indent="0" lvl="0">
                <a:lnSpc>
                  <a:spcPts val="2639"/>
                </a:lnSpc>
                <a:spcBef>
                  <a:spcPct val="0"/>
                </a:spcBef>
              </a:pPr>
            </a:p>
          </p:txBody>
        </p:sp>
      </p:grpSp>
      <p:grpSp>
        <p:nvGrpSpPr>
          <p:cNvPr name="Group 5" id="5"/>
          <p:cNvGrpSpPr/>
          <p:nvPr/>
        </p:nvGrpSpPr>
        <p:grpSpPr>
          <a:xfrm rot="0">
            <a:off x="0" y="7037529"/>
            <a:ext cx="6907094" cy="3249471"/>
            <a:chOff x="0" y="0"/>
            <a:chExt cx="1819152" cy="855828"/>
          </a:xfrm>
        </p:grpSpPr>
        <p:sp>
          <p:nvSpPr>
            <p:cNvPr name="Freeform 6" id="6"/>
            <p:cNvSpPr/>
            <p:nvPr/>
          </p:nvSpPr>
          <p:spPr>
            <a:xfrm flipH="false" flipV="false" rot="0">
              <a:off x="0" y="0"/>
              <a:ext cx="1819152" cy="855828"/>
            </a:xfrm>
            <a:custGeom>
              <a:avLst/>
              <a:gdLst/>
              <a:ahLst/>
              <a:cxnLst/>
              <a:rect r="r" b="b" t="t" l="l"/>
              <a:pathLst>
                <a:path h="855828" w="1819152">
                  <a:moveTo>
                    <a:pt x="0" y="0"/>
                  </a:moveTo>
                  <a:lnTo>
                    <a:pt x="1819152" y="0"/>
                  </a:lnTo>
                  <a:lnTo>
                    <a:pt x="1819152" y="855828"/>
                  </a:lnTo>
                  <a:lnTo>
                    <a:pt x="0" y="855828"/>
                  </a:lnTo>
                  <a:close/>
                </a:path>
              </a:pathLst>
            </a:custGeom>
            <a:solidFill>
              <a:srgbClr val="F1B756"/>
            </a:solidFill>
            <a:ln cap="sq">
              <a:noFill/>
              <a:prstDash val="solid"/>
              <a:miter/>
            </a:ln>
          </p:spPr>
        </p:sp>
        <p:sp>
          <p:nvSpPr>
            <p:cNvPr name="TextBox 7" id="7"/>
            <p:cNvSpPr txBox="true"/>
            <p:nvPr/>
          </p:nvSpPr>
          <p:spPr>
            <a:xfrm>
              <a:off x="0" y="-19050"/>
              <a:ext cx="1819152" cy="874878"/>
            </a:xfrm>
            <a:prstGeom prst="rect">
              <a:avLst/>
            </a:prstGeom>
          </p:spPr>
          <p:txBody>
            <a:bodyPr anchor="ctr" rtlCol="false" tIns="50800" lIns="50800" bIns="50800" rIns="50800"/>
            <a:lstStyle/>
            <a:p>
              <a:pPr algn="ctr" marL="0" indent="0" lvl="0">
                <a:lnSpc>
                  <a:spcPts val="2639"/>
                </a:lnSpc>
                <a:spcBef>
                  <a:spcPct val="0"/>
                </a:spcBef>
              </a:pPr>
            </a:p>
          </p:txBody>
        </p:sp>
      </p:grpSp>
      <p:grpSp>
        <p:nvGrpSpPr>
          <p:cNvPr name="Group 8" id="8"/>
          <p:cNvGrpSpPr/>
          <p:nvPr/>
        </p:nvGrpSpPr>
        <p:grpSpPr>
          <a:xfrm rot="0">
            <a:off x="7498827" y="2253801"/>
            <a:ext cx="9760473" cy="7004499"/>
            <a:chOff x="0" y="0"/>
            <a:chExt cx="2570660" cy="1844806"/>
          </a:xfrm>
        </p:grpSpPr>
        <p:sp>
          <p:nvSpPr>
            <p:cNvPr name="Freeform 9" id="9"/>
            <p:cNvSpPr/>
            <p:nvPr/>
          </p:nvSpPr>
          <p:spPr>
            <a:xfrm flipH="false" flipV="false" rot="0">
              <a:off x="0" y="0"/>
              <a:ext cx="2570660" cy="1844806"/>
            </a:xfrm>
            <a:custGeom>
              <a:avLst/>
              <a:gdLst/>
              <a:ahLst/>
              <a:cxnLst/>
              <a:rect r="r" b="b" t="t" l="l"/>
              <a:pathLst>
                <a:path h="1844806" w="2570660">
                  <a:moveTo>
                    <a:pt x="0" y="0"/>
                  </a:moveTo>
                  <a:lnTo>
                    <a:pt x="2570660" y="0"/>
                  </a:lnTo>
                  <a:lnTo>
                    <a:pt x="2570660" y="1844806"/>
                  </a:lnTo>
                  <a:lnTo>
                    <a:pt x="0" y="1844806"/>
                  </a:lnTo>
                  <a:close/>
                </a:path>
              </a:pathLst>
            </a:custGeom>
            <a:solidFill>
              <a:srgbClr val="FEF4E9"/>
            </a:solidFill>
          </p:spPr>
        </p:sp>
        <p:sp>
          <p:nvSpPr>
            <p:cNvPr name="TextBox 10" id="10"/>
            <p:cNvSpPr txBox="true"/>
            <p:nvPr/>
          </p:nvSpPr>
          <p:spPr>
            <a:xfrm>
              <a:off x="0" y="-19050"/>
              <a:ext cx="2570660" cy="1863856"/>
            </a:xfrm>
            <a:prstGeom prst="rect">
              <a:avLst/>
            </a:prstGeom>
          </p:spPr>
          <p:txBody>
            <a:bodyPr anchor="ctr" rtlCol="false" tIns="50800" lIns="50800" bIns="50800" rIns="50800"/>
            <a:lstStyle/>
            <a:p>
              <a:pPr algn="ctr">
                <a:lnSpc>
                  <a:spcPts val="2639"/>
                </a:lnSpc>
              </a:pPr>
            </a:p>
          </p:txBody>
        </p:sp>
      </p:grpSp>
      <p:grpSp>
        <p:nvGrpSpPr>
          <p:cNvPr name="Group 11" id="11"/>
          <p:cNvGrpSpPr/>
          <p:nvPr/>
        </p:nvGrpSpPr>
        <p:grpSpPr>
          <a:xfrm rot="0">
            <a:off x="7498827" y="1028700"/>
            <a:ext cx="9760473" cy="1225101"/>
            <a:chOff x="0" y="0"/>
            <a:chExt cx="2570660" cy="322660"/>
          </a:xfrm>
        </p:grpSpPr>
        <p:sp>
          <p:nvSpPr>
            <p:cNvPr name="Freeform 12" id="12"/>
            <p:cNvSpPr/>
            <p:nvPr/>
          </p:nvSpPr>
          <p:spPr>
            <a:xfrm flipH="false" flipV="false" rot="0">
              <a:off x="0" y="0"/>
              <a:ext cx="2570660" cy="322660"/>
            </a:xfrm>
            <a:custGeom>
              <a:avLst/>
              <a:gdLst/>
              <a:ahLst/>
              <a:cxnLst/>
              <a:rect r="r" b="b" t="t" l="l"/>
              <a:pathLst>
                <a:path h="322660" w="2570660">
                  <a:moveTo>
                    <a:pt x="0" y="0"/>
                  </a:moveTo>
                  <a:lnTo>
                    <a:pt x="2570660" y="0"/>
                  </a:lnTo>
                  <a:lnTo>
                    <a:pt x="2570660" y="322660"/>
                  </a:lnTo>
                  <a:lnTo>
                    <a:pt x="0" y="322660"/>
                  </a:lnTo>
                  <a:close/>
                </a:path>
              </a:pathLst>
            </a:custGeom>
            <a:solidFill>
              <a:srgbClr val="F9B062"/>
            </a:solidFill>
          </p:spPr>
        </p:sp>
        <p:sp>
          <p:nvSpPr>
            <p:cNvPr name="TextBox 13" id="13"/>
            <p:cNvSpPr txBox="true"/>
            <p:nvPr/>
          </p:nvSpPr>
          <p:spPr>
            <a:xfrm>
              <a:off x="0" y="-19050"/>
              <a:ext cx="2570660" cy="341710"/>
            </a:xfrm>
            <a:prstGeom prst="rect">
              <a:avLst/>
            </a:prstGeom>
          </p:spPr>
          <p:txBody>
            <a:bodyPr anchor="ctr" rtlCol="false" tIns="50800" lIns="50800" bIns="50800" rIns="50800"/>
            <a:lstStyle/>
            <a:p>
              <a:pPr algn="ctr">
                <a:lnSpc>
                  <a:spcPts val="2639"/>
                </a:lnSpc>
              </a:pPr>
            </a:p>
          </p:txBody>
        </p:sp>
      </p:grpSp>
      <p:sp>
        <p:nvSpPr>
          <p:cNvPr name="Freeform 14" id="14"/>
          <p:cNvSpPr/>
          <p:nvPr/>
        </p:nvSpPr>
        <p:spPr>
          <a:xfrm flipH="false" flipV="false" rot="0">
            <a:off x="1146212" y="6604864"/>
            <a:ext cx="4614670" cy="3928238"/>
          </a:xfrm>
          <a:custGeom>
            <a:avLst/>
            <a:gdLst/>
            <a:ahLst/>
            <a:cxnLst/>
            <a:rect r="r" b="b" t="t" l="l"/>
            <a:pathLst>
              <a:path h="3928238" w="4614670">
                <a:moveTo>
                  <a:pt x="0" y="0"/>
                </a:moveTo>
                <a:lnTo>
                  <a:pt x="4614670" y="0"/>
                </a:lnTo>
                <a:lnTo>
                  <a:pt x="4614670" y="3928239"/>
                </a:lnTo>
                <a:lnTo>
                  <a:pt x="0" y="3928239"/>
                </a:lnTo>
                <a:lnTo>
                  <a:pt x="0" y="0"/>
                </a:lnTo>
                <a:close/>
              </a:path>
            </a:pathLst>
          </a:custGeom>
          <a:blipFill>
            <a:blip r:embed="rId2"/>
            <a:stretch>
              <a:fillRect l="0" t="0" r="0" b="0"/>
            </a:stretch>
          </a:blipFill>
        </p:spPr>
      </p:sp>
      <p:sp>
        <p:nvSpPr>
          <p:cNvPr name="TextBox 15" id="15"/>
          <p:cNvSpPr txBox="true"/>
          <p:nvPr/>
        </p:nvSpPr>
        <p:spPr>
          <a:xfrm rot="0">
            <a:off x="1028700" y="1076325"/>
            <a:ext cx="4942789" cy="866775"/>
          </a:xfrm>
          <a:prstGeom prst="rect">
            <a:avLst/>
          </a:prstGeom>
        </p:spPr>
        <p:txBody>
          <a:bodyPr anchor="t" rtlCol="false" tIns="0" lIns="0" bIns="0" rIns="0">
            <a:spAutoFit/>
          </a:bodyPr>
          <a:lstStyle/>
          <a:p>
            <a:pPr algn="l" marL="0" indent="0" lvl="0">
              <a:lnSpc>
                <a:spcPts val="6600"/>
              </a:lnSpc>
              <a:spcBef>
                <a:spcPct val="0"/>
              </a:spcBef>
            </a:pPr>
            <a:r>
              <a:rPr lang="en-US" b="true" sz="6000">
                <a:solidFill>
                  <a:srgbClr val="004A69"/>
                </a:solidFill>
                <a:latin typeface="Trebuchet MS Bold"/>
                <a:ea typeface="Trebuchet MS Bold"/>
                <a:cs typeface="Trebuchet MS Bold"/>
                <a:sym typeface="Trebuchet MS Bold"/>
              </a:rPr>
              <a:t>Social Justice</a:t>
            </a:r>
          </a:p>
        </p:txBody>
      </p:sp>
      <p:sp>
        <p:nvSpPr>
          <p:cNvPr name="TextBox 16" id="16"/>
          <p:cNvSpPr txBox="true"/>
          <p:nvPr/>
        </p:nvSpPr>
        <p:spPr>
          <a:xfrm rot="0">
            <a:off x="1028700" y="3731719"/>
            <a:ext cx="4849694" cy="2277110"/>
          </a:xfrm>
          <a:prstGeom prst="rect">
            <a:avLst/>
          </a:prstGeom>
        </p:spPr>
        <p:txBody>
          <a:bodyPr anchor="t" rtlCol="false" tIns="0" lIns="0" bIns="0" rIns="0">
            <a:spAutoFit/>
          </a:bodyPr>
          <a:lstStyle/>
          <a:p>
            <a:pPr algn="l" marL="0" indent="0" lvl="0">
              <a:lnSpc>
                <a:spcPts val="3640"/>
              </a:lnSpc>
              <a:spcBef>
                <a:spcPct val="0"/>
              </a:spcBef>
            </a:pPr>
            <a:r>
              <a:rPr lang="en-US" sz="2600">
                <a:solidFill>
                  <a:srgbClr val="004A69"/>
                </a:solidFill>
                <a:latin typeface="Trebuchet MS"/>
                <a:ea typeface="Trebuchet MS"/>
                <a:cs typeface="Trebuchet MS"/>
                <a:sym typeface="Trebuchet MS"/>
              </a:rPr>
              <a:t>Through these policies, we want to understand young people’s views on the future of equity, accessibility and social mobility within Scotland.</a:t>
            </a:r>
          </a:p>
        </p:txBody>
      </p:sp>
      <p:sp>
        <p:nvSpPr>
          <p:cNvPr name="TextBox 17" id="17"/>
          <p:cNvSpPr txBox="true"/>
          <p:nvPr/>
        </p:nvSpPr>
        <p:spPr>
          <a:xfrm rot="0">
            <a:off x="7865146" y="1288919"/>
            <a:ext cx="9027835" cy="815340"/>
          </a:xfrm>
          <a:prstGeom prst="rect">
            <a:avLst/>
          </a:prstGeom>
        </p:spPr>
        <p:txBody>
          <a:bodyPr anchor="t" rtlCol="false" tIns="0" lIns="0" bIns="0" rIns="0">
            <a:spAutoFit/>
          </a:bodyPr>
          <a:lstStyle/>
          <a:p>
            <a:pPr algn="l" marL="0" indent="0" lvl="0">
              <a:lnSpc>
                <a:spcPts val="6269"/>
              </a:lnSpc>
              <a:spcBef>
                <a:spcPct val="0"/>
              </a:spcBef>
            </a:pPr>
            <a:r>
              <a:rPr lang="en-US" b="true" sz="5699">
                <a:solidFill>
                  <a:srgbClr val="000000"/>
                </a:solidFill>
                <a:latin typeface="Trebuchet MS Bold"/>
                <a:ea typeface="Trebuchet MS Bold"/>
                <a:cs typeface="Trebuchet MS Bold"/>
                <a:sym typeface="Trebuchet MS Bold"/>
              </a:rPr>
              <a:t>Policy #6</a:t>
            </a:r>
          </a:p>
        </p:txBody>
      </p:sp>
      <p:sp>
        <p:nvSpPr>
          <p:cNvPr name="TextBox 18" id="18"/>
          <p:cNvSpPr txBox="true"/>
          <p:nvPr/>
        </p:nvSpPr>
        <p:spPr>
          <a:xfrm rot="0">
            <a:off x="7865146" y="3959001"/>
            <a:ext cx="9027835" cy="3508375"/>
          </a:xfrm>
          <a:prstGeom prst="rect">
            <a:avLst/>
          </a:prstGeom>
        </p:spPr>
        <p:txBody>
          <a:bodyPr anchor="t" rtlCol="false" tIns="0" lIns="0" bIns="0" rIns="0">
            <a:spAutoFit/>
          </a:bodyPr>
          <a:lstStyle/>
          <a:p>
            <a:pPr algn="l" marL="0" indent="0" lvl="0">
              <a:lnSpc>
                <a:spcPts val="5599"/>
              </a:lnSpc>
              <a:spcBef>
                <a:spcPct val="0"/>
              </a:spcBef>
            </a:pPr>
            <a:r>
              <a:rPr lang="en-US" sz="3999">
                <a:solidFill>
                  <a:srgbClr val="004A69"/>
                </a:solidFill>
                <a:latin typeface="Trebuchet MS"/>
                <a:ea typeface="Trebuchet MS"/>
                <a:cs typeface="Trebuchet MS"/>
                <a:sym typeface="Trebuchet MS"/>
              </a:rPr>
              <a:t>In Scotland, there should be a diverse and inclusive youth mobility scheme in order to give young people the opportunity to live, work, and study abroad.</a:t>
            </a:r>
          </a:p>
        </p:txBody>
      </p:sp>
    </p:spTree>
  </p:cSld>
  <p:clrMapOvr>
    <a:masterClrMapping/>
  </p:clrMapOvr>
</p:sld>
</file>

<file path=ppt/slides/slide33.xml><?xml version="1.0" encoding="utf-8"?>
<p:sld xmlns:p="http://schemas.openxmlformats.org/presentationml/2006/main" xmlns:a="http://schemas.openxmlformats.org/drawingml/2006/main" xmlns:r="http://schemas.openxmlformats.org/officeDocument/2006/relationships">
  <p:cSld>
    <p:bg>
      <p:bgPr>
        <a:solidFill>
          <a:srgbClr val="E6F4FA"/>
        </a:solidFill>
      </p:bgPr>
    </p:bg>
    <p:spTree>
      <p:nvGrpSpPr>
        <p:cNvPr id="1" name=""/>
        <p:cNvGrpSpPr/>
        <p:nvPr/>
      </p:nvGrpSpPr>
      <p:grpSpPr>
        <a:xfrm>
          <a:off x="0" y="0"/>
          <a:ext cx="0" cy="0"/>
          <a:chOff x="0" y="0"/>
          <a:chExt cx="0" cy="0"/>
        </a:xfrm>
      </p:grpSpPr>
      <p:grpSp>
        <p:nvGrpSpPr>
          <p:cNvPr name="Group 2" id="2"/>
          <p:cNvGrpSpPr/>
          <p:nvPr/>
        </p:nvGrpSpPr>
        <p:grpSpPr>
          <a:xfrm rot="0">
            <a:off x="0" y="0"/>
            <a:ext cx="6907094" cy="7037529"/>
            <a:chOff x="0" y="0"/>
            <a:chExt cx="1819152" cy="1853505"/>
          </a:xfrm>
        </p:grpSpPr>
        <p:sp>
          <p:nvSpPr>
            <p:cNvPr name="Freeform 3" id="3"/>
            <p:cNvSpPr/>
            <p:nvPr/>
          </p:nvSpPr>
          <p:spPr>
            <a:xfrm flipH="false" flipV="false" rot="0">
              <a:off x="0" y="0"/>
              <a:ext cx="1819152" cy="1853505"/>
            </a:xfrm>
            <a:custGeom>
              <a:avLst/>
              <a:gdLst/>
              <a:ahLst/>
              <a:cxnLst/>
              <a:rect r="r" b="b" t="t" l="l"/>
              <a:pathLst>
                <a:path h="1853505" w="1819152">
                  <a:moveTo>
                    <a:pt x="0" y="0"/>
                  </a:moveTo>
                  <a:lnTo>
                    <a:pt x="1819152" y="0"/>
                  </a:lnTo>
                  <a:lnTo>
                    <a:pt x="1819152" y="1853505"/>
                  </a:lnTo>
                  <a:lnTo>
                    <a:pt x="0" y="1853505"/>
                  </a:lnTo>
                  <a:close/>
                </a:path>
              </a:pathLst>
            </a:custGeom>
            <a:solidFill>
              <a:srgbClr val="99D4ED"/>
            </a:solidFill>
            <a:ln cap="sq">
              <a:noFill/>
              <a:prstDash val="solid"/>
              <a:miter/>
            </a:ln>
          </p:spPr>
        </p:sp>
        <p:sp>
          <p:nvSpPr>
            <p:cNvPr name="TextBox 4" id="4"/>
            <p:cNvSpPr txBox="true"/>
            <p:nvPr/>
          </p:nvSpPr>
          <p:spPr>
            <a:xfrm>
              <a:off x="0" y="-19050"/>
              <a:ext cx="1819152" cy="1872555"/>
            </a:xfrm>
            <a:prstGeom prst="rect">
              <a:avLst/>
            </a:prstGeom>
          </p:spPr>
          <p:txBody>
            <a:bodyPr anchor="ctr" rtlCol="false" tIns="50800" lIns="50800" bIns="50800" rIns="50800"/>
            <a:lstStyle/>
            <a:p>
              <a:pPr algn="ctr" marL="0" indent="0" lvl="0">
                <a:lnSpc>
                  <a:spcPts val="2639"/>
                </a:lnSpc>
                <a:spcBef>
                  <a:spcPct val="0"/>
                </a:spcBef>
              </a:pPr>
            </a:p>
          </p:txBody>
        </p:sp>
      </p:grpSp>
      <p:grpSp>
        <p:nvGrpSpPr>
          <p:cNvPr name="Group 5" id="5"/>
          <p:cNvGrpSpPr/>
          <p:nvPr/>
        </p:nvGrpSpPr>
        <p:grpSpPr>
          <a:xfrm rot="0">
            <a:off x="0" y="7037529"/>
            <a:ext cx="6907094" cy="3249471"/>
            <a:chOff x="0" y="0"/>
            <a:chExt cx="1819152" cy="855828"/>
          </a:xfrm>
        </p:grpSpPr>
        <p:sp>
          <p:nvSpPr>
            <p:cNvPr name="Freeform 6" id="6"/>
            <p:cNvSpPr/>
            <p:nvPr/>
          </p:nvSpPr>
          <p:spPr>
            <a:xfrm flipH="false" flipV="false" rot="0">
              <a:off x="0" y="0"/>
              <a:ext cx="1819152" cy="855828"/>
            </a:xfrm>
            <a:custGeom>
              <a:avLst/>
              <a:gdLst/>
              <a:ahLst/>
              <a:cxnLst/>
              <a:rect r="r" b="b" t="t" l="l"/>
              <a:pathLst>
                <a:path h="855828" w="1819152">
                  <a:moveTo>
                    <a:pt x="0" y="0"/>
                  </a:moveTo>
                  <a:lnTo>
                    <a:pt x="1819152" y="0"/>
                  </a:lnTo>
                  <a:lnTo>
                    <a:pt x="1819152" y="855828"/>
                  </a:lnTo>
                  <a:lnTo>
                    <a:pt x="0" y="855828"/>
                  </a:lnTo>
                  <a:close/>
                </a:path>
              </a:pathLst>
            </a:custGeom>
            <a:solidFill>
              <a:srgbClr val="F1B756"/>
            </a:solidFill>
            <a:ln cap="sq">
              <a:noFill/>
              <a:prstDash val="solid"/>
              <a:miter/>
            </a:ln>
          </p:spPr>
        </p:sp>
        <p:sp>
          <p:nvSpPr>
            <p:cNvPr name="TextBox 7" id="7"/>
            <p:cNvSpPr txBox="true"/>
            <p:nvPr/>
          </p:nvSpPr>
          <p:spPr>
            <a:xfrm>
              <a:off x="0" y="-19050"/>
              <a:ext cx="1819152" cy="874878"/>
            </a:xfrm>
            <a:prstGeom prst="rect">
              <a:avLst/>
            </a:prstGeom>
          </p:spPr>
          <p:txBody>
            <a:bodyPr anchor="ctr" rtlCol="false" tIns="50800" lIns="50800" bIns="50800" rIns="50800"/>
            <a:lstStyle/>
            <a:p>
              <a:pPr algn="ctr" marL="0" indent="0" lvl="0">
                <a:lnSpc>
                  <a:spcPts val="2639"/>
                </a:lnSpc>
                <a:spcBef>
                  <a:spcPct val="0"/>
                </a:spcBef>
              </a:pPr>
            </a:p>
          </p:txBody>
        </p:sp>
      </p:grpSp>
      <p:grpSp>
        <p:nvGrpSpPr>
          <p:cNvPr name="Group 8" id="8"/>
          <p:cNvGrpSpPr/>
          <p:nvPr/>
        </p:nvGrpSpPr>
        <p:grpSpPr>
          <a:xfrm rot="0">
            <a:off x="7498827" y="2253801"/>
            <a:ext cx="9760473" cy="7004499"/>
            <a:chOff x="0" y="0"/>
            <a:chExt cx="2570660" cy="1844806"/>
          </a:xfrm>
        </p:grpSpPr>
        <p:sp>
          <p:nvSpPr>
            <p:cNvPr name="Freeform 9" id="9"/>
            <p:cNvSpPr/>
            <p:nvPr/>
          </p:nvSpPr>
          <p:spPr>
            <a:xfrm flipH="false" flipV="false" rot="0">
              <a:off x="0" y="0"/>
              <a:ext cx="2570660" cy="1844806"/>
            </a:xfrm>
            <a:custGeom>
              <a:avLst/>
              <a:gdLst/>
              <a:ahLst/>
              <a:cxnLst/>
              <a:rect r="r" b="b" t="t" l="l"/>
              <a:pathLst>
                <a:path h="1844806" w="2570660">
                  <a:moveTo>
                    <a:pt x="0" y="0"/>
                  </a:moveTo>
                  <a:lnTo>
                    <a:pt x="2570660" y="0"/>
                  </a:lnTo>
                  <a:lnTo>
                    <a:pt x="2570660" y="1844806"/>
                  </a:lnTo>
                  <a:lnTo>
                    <a:pt x="0" y="1844806"/>
                  </a:lnTo>
                  <a:close/>
                </a:path>
              </a:pathLst>
            </a:custGeom>
            <a:solidFill>
              <a:srgbClr val="FEF4E9"/>
            </a:solidFill>
          </p:spPr>
        </p:sp>
        <p:sp>
          <p:nvSpPr>
            <p:cNvPr name="TextBox 10" id="10"/>
            <p:cNvSpPr txBox="true"/>
            <p:nvPr/>
          </p:nvSpPr>
          <p:spPr>
            <a:xfrm>
              <a:off x="0" y="-19050"/>
              <a:ext cx="2570660" cy="1863856"/>
            </a:xfrm>
            <a:prstGeom prst="rect">
              <a:avLst/>
            </a:prstGeom>
          </p:spPr>
          <p:txBody>
            <a:bodyPr anchor="ctr" rtlCol="false" tIns="50800" lIns="50800" bIns="50800" rIns="50800"/>
            <a:lstStyle/>
            <a:p>
              <a:pPr algn="ctr">
                <a:lnSpc>
                  <a:spcPts val="2639"/>
                </a:lnSpc>
              </a:pPr>
            </a:p>
          </p:txBody>
        </p:sp>
      </p:grpSp>
      <p:grpSp>
        <p:nvGrpSpPr>
          <p:cNvPr name="Group 11" id="11"/>
          <p:cNvGrpSpPr/>
          <p:nvPr/>
        </p:nvGrpSpPr>
        <p:grpSpPr>
          <a:xfrm rot="0">
            <a:off x="7498827" y="1028700"/>
            <a:ext cx="9760473" cy="1225101"/>
            <a:chOff x="0" y="0"/>
            <a:chExt cx="2570660" cy="322660"/>
          </a:xfrm>
        </p:grpSpPr>
        <p:sp>
          <p:nvSpPr>
            <p:cNvPr name="Freeform 12" id="12"/>
            <p:cNvSpPr/>
            <p:nvPr/>
          </p:nvSpPr>
          <p:spPr>
            <a:xfrm flipH="false" flipV="false" rot="0">
              <a:off x="0" y="0"/>
              <a:ext cx="2570660" cy="322660"/>
            </a:xfrm>
            <a:custGeom>
              <a:avLst/>
              <a:gdLst/>
              <a:ahLst/>
              <a:cxnLst/>
              <a:rect r="r" b="b" t="t" l="l"/>
              <a:pathLst>
                <a:path h="322660" w="2570660">
                  <a:moveTo>
                    <a:pt x="0" y="0"/>
                  </a:moveTo>
                  <a:lnTo>
                    <a:pt x="2570660" y="0"/>
                  </a:lnTo>
                  <a:lnTo>
                    <a:pt x="2570660" y="322660"/>
                  </a:lnTo>
                  <a:lnTo>
                    <a:pt x="0" y="322660"/>
                  </a:lnTo>
                  <a:close/>
                </a:path>
              </a:pathLst>
            </a:custGeom>
            <a:solidFill>
              <a:srgbClr val="F9B062"/>
            </a:solidFill>
          </p:spPr>
        </p:sp>
        <p:sp>
          <p:nvSpPr>
            <p:cNvPr name="TextBox 13" id="13"/>
            <p:cNvSpPr txBox="true"/>
            <p:nvPr/>
          </p:nvSpPr>
          <p:spPr>
            <a:xfrm>
              <a:off x="0" y="-19050"/>
              <a:ext cx="2570660" cy="341710"/>
            </a:xfrm>
            <a:prstGeom prst="rect">
              <a:avLst/>
            </a:prstGeom>
          </p:spPr>
          <p:txBody>
            <a:bodyPr anchor="ctr" rtlCol="false" tIns="50800" lIns="50800" bIns="50800" rIns="50800"/>
            <a:lstStyle/>
            <a:p>
              <a:pPr algn="ctr">
                <a:lnSpc>
                  <a:spcPts val="2639"/>
                </a:lnSpc>
              </a:pPr>
            </a:p>
          </p:txBody>
        </p:sp>
      </p:grpSp>
      <p:sp>
        <p:nvSpPr>
          <p:cNvPr name="Freeform 14" id="14"/>
          <p:cNvSpPr/>
          <p:nvPr/>
        </p:nvSpPr>
        <p:spPr>
          <a:xfrm flipH="false" flipV="false" rot="0">
            <a:off x="1146212" y="6604864"/>
            <a:ext cx="4614670" cy="3928238"/>
          </a:xfrm>
          <a:custGeom>
            <a:avLst/>
            <a:gdLst/>
            <a:ahLst/>
            <a:cxnLst/>
            <a:rect r="r" b="b" t="t" l="l"/>
            <a:pathLst>
              <a:path h="3928238" w="4614670">
                <a:moveTo>
                  <a:pt x="0" y="0"/>
                </a:moveTo>
                <a:lnTo>
                  <a:pt x="4614670" y="0"/>
                </a:lnTo>
                <a:lnTo>
                  <a:pt x="4614670" y="3928239"/>
                </a:lnTo>
                <a:lnTo>
                  <a:pt x="0" y="3928239"/>
                </a:lnTo>
                <a:lnTo>
                  <a:pt x="0" y="0"/>
                </a:lnTo>
                <a:close/>
              </a:path>
            </a:pathLst>
          </a:custGeom>
          <a:blipFill>
            <a:blip r:embed="rId2"/>
            <a:stretch>
              <a:fillRect l="0" t="0" r="0" b="0"/>
            </a:stretch>
          </a:blipFill>
        </p:spPr>
      </p:sp>
      <p:sp>
        <p:nvSpPr>
          <p:cNvPr name="TextBox 15" id="15"/>
          <p:cNvSpPr txBox="true"/>
          <p:nvPr/>
        </p:nvSpPr>
        <p:spPr>
          <a:xfrm rot="0">
            <a:off x="1028700" y="1076325"/>
            <a:ext cx="4942789" cy="866775"/>
          </a:xfrm>
          <a:prstGeom prst="rect">
            <a:avLst/>
          </a:prstGeom>
        </p:spPr>
        <p:txBody>
          <a:bodyPr anchor="t" rtlCol="false" tIns="0" lIns="0" bIns="0" rIns="0">
            <a:spAutoFit/>
          </a:bodyPr>
          <a:lstStyle/>
          <a:p>
            <a:pPr algn="l" marL="0" indent="0" lvl="0">
              <a:lnSpc>
                <a:spcPts val="6600"/>
              </a:lnSpc>
              <a:spcBef>
                <a:spcPct val="0"/>
              </a:spcBef>
            </a:pPr>
            <a:r>
              <a:rPr lang="en-US" b="true" sz="6000">
                <a:solidFill>
                  <a:srgbClr val="004A69"/>
                </a:solidFill>
                <a:latin typeface="Trebuchet MS Bold"/>
                <a:ea typeface="Trebuchet MS Bold"/>
                <a:cs typeface="Trebuchet MS Bold"/>
                <a:sym typeface="Trebuchet MS Bold"/>
              </a:rPr>
              <a:t>Social Justice</a:t>
            </a:r>
          </a:p>
        </p:txBody>
      </p:sp>
      <p:sp>
        <p:nvSpPr>
          <p:cNvPr name="TextBox 16" id="16"/>
          <p:cNvSpPr txBox="true"/>
          <p:nvPr/>
        </p:nvSpPr>
        <p:spPr>
          <a:xfrm rot="0">
            <a:off x="1028700" y="3731719"/>
            <a:ext cx="4849694" cy="2277110"/>
          </a:xfrm>
          <a:prstGeom prst="rect">
            <a:avLst/>
          </a:prstGeom>
        </p:spPr>
        <p:txBody>
          <a:bodyPr anchor="t" rtlCol="false" tIns="0" lIns="0" bIns="0" rIns="0">
            <a:spAutoFit/>
          </a:bodyPr>
          <a:lstStyle/>
          <a:p>
            <a:pPr algn="l" marL="0" indent="0" lvl="0">
              <a:lnSpc>
                <a:spcPts val="3640"/>
              </a:lnSpc>
              <a:spcBef>
                <a:spcPct val="0"/>
              </a:spcBef>
            </a:pPr>
            <a:r>
              <a:rPr lang="en-US" sz="2600">
                <a:solidFill>
                  <a:srgbClr val="004A69"/>
                </a:solidFill>
                <a:latin typeface="Trebuchet MS"/>
                <a:ea typeface="Trebuchet MS"/>
                <a:cs typeface="Trebuchet MS"/>
                <a:sym typeface="Trebuchet MS"/>
              </a:rPr>
              <a:t>Through these policies, we want to understand young people’s views on the future of equity, accessibility and social mobility within Scotland.</a:t>
            </a:r>
          </a:p>
        </p:txBody>
      </p:sp>
      <p:sp>
        <p:nvSpPr>
          <p:cNvPr name="TextBox 17" id="17"/>
          <p:cNvSpPr txBox="true"/>
          <p:nvPr/>
        </p:nvSpPr>
        <p:spPr>
          <a:xfrm rot="0">
            <a:off x="7865146" y="1288919"/>
            <a:ext cx="9027835" cy="815340"/>
          </a:xfrm>
          <a:prstGeom prst="rect">
            <a:avLst/>
          </a:prstGeom>
        </p:spPr>
        <p:txBody>
          <a:bodyPr anchor="t" rtlCol="false" tIns="0" lIns="0" bIns="0" rIns="0">
            <a:spAutoFit/>
          </a:bodyPr>
          <a:lstStyle/>
          <a:p>
            <a:pPr algn="l" marL="0" indent="0" lvl="0">
              <a:lnSpc>
                <a:spcPts val="6269"/>
              </a:lnSpc>
              <a:spcBef>
                <a:spcPct val="0"/>
              </a:spcBef>
            </a:pPr>
            <a:r>
              <a:rPr lang="en-US" b="true" sz="5699">
                <a:solidFill>
                  <a:srgbClr val="000000"/>
                </a:solidFill>
                <a:latin typeface="Trebuchet MS Bold"/>
                <a:ea typeface="Trebuchet MS Bold"/>
                <a:cs typeface="Trebuchet MS Bold"/>
                <a:sym typeface="Trebuchet MS Bold"/>
              </a:rPr>
              <a:t>Policy #7</a:t>
            </a:r>
          </a:p>
        </p:txBody>
      </p:sp>
      <p:sp>
        <p:nvSpPr>
          <p:cNvPr name="TextBox 18" id="18"/>
          <p:cNvSpPr txBox="true"/>
          <p:nvPr/>
        </p:nvSpPr>
        <p:spPr>
          <a:xfrm rot="0">
            <a:off x="7865146" y="4663851"/>
            <a:ext cx="9027835" cy="2098675"/>
          </a:xfrm>
          <a:prstGeom prst="rect">
            <a:avLst/>
          </a:prstGeom>
        </p:spPr>
        <p:txBody>
          <a:bodyPr anchor="t" rtlCol="false" tIns="0" lIns="0" bIns="0" rIns="0">
            <a:spAutoFit/>
          </a:bodyPr>
          <a:lstStyle/>
          <a:p>
            <a:pPr algn="l" marL="0" indent="0" lvl="0">
              <a:lnSpc>
                <a:spcPts val="5599"/>
              </a:lnSpc>
              <a:spcBef>
                <a:spcPct val="0"/>
              </a:spcBef>
            </a:pPr>
            <a:r>
              <a:rPr lang="en-US" sz="3999">
                <a:solidFill>
                  <a:srgbClr val="004A69"/>
                </a:solidFill>
                <a:latin typeface="Trebuchet MS"/>
                <a:ea typeface="Trebuchet MS"/>
                <a:cs typeface="Trebuchet MS"/>
                <a:sym typeface="Trebuchet MS"/>
              </a:rPr>
              <a:t>Decision makers should provide universal free school meals for all children and young people in Scotland.</a:t>
            </a:r>
          </a:p>
        </p:txBody>
      </p:sp>
    </p:spTree>
  </p:cSld>
  <p:clrMapOvr>
    <a:masterClrMapping/>
  </p:clrMapOvr>
</p:sld>
</file>

<file path=ppt/slides/slide34.xml><?xml version="1.0" encoding="utf-8"?>
<p:sld xmlns:p="http://schemas.openxmlformats.org/presentationml/2006/main" xmlns:a="http://schemas.openxmlformats.org/drawingml/2006/main" xmlns:r="http://schemas.openxmlformats.org/officeDocument/2006/relationships">
  <p:cSld>
    <p:bg>
      <p:bgPr>
        <a:solidFill>
          <a:srgbClr val="E6F4FA"/>
        </a:solidFill>
      </p:bgPr>
    </p:bg>
    <p:spTree>
      <p:nvGrpSpPr>
        <p:cNvPr id="1" name=""/>
        <p:cNvGrpSpPr/>
        <p:nvPr/>
      </p:nvGrpSpPr>
      <p:grpSpPr>
        <a:xfrm>
          <a:off x="0" y="0"/>
          <a:ext cx="0" cy="0"/>
          <a:chOff x="0" y="0"/>
          <a:chExt cx="0" cy="0"/>
        </a:xfrm>
      </p:grpSpPr>
      <p:grpSp>
        <p:nvGrpSpPr>
          <p:cNvPr name="Group 2" id="2"/>
          <p:cNvGrpSpPr/>
          <p:nvPr/>
        </p:nvGrpSpPr>
        <p:grpSpPr>
          <a:xfrm rot="0">
            <a:off x="0" y="0"/>
            <a:ext cx="6907094" cy="7037529"/>
            <a:chOff x="0" y="0"/>
            <a:chExt cx="1819152" cy="1853505"/>
          </a:xfrm>
        </p:grpSpPr>
        <p:sp>
          <p:nvSpPr>
            <p:cNvPr name="Freeform 3" id="3"/>
            <p:cNvSpPr/>
            <p:nvPr/>
          </p:nvSpPr>
          <p:spPr>
            <a:xfrm flipH="false" flipV="false" rot="0">
              <a:off x="0" y="0"/>
              <a:ext cx="1819152" cy="1853505"/>
            </a:xfrm>
            <a:custGeom>
              <a:avLst/>
              <a:gdLst/>
              <a:ahLst/>
              <a:cxnLst/>
              <a:rect r="r" b="b" t="t" l="l"/>
              <a:pathLst>
                <a:path h="1853505" w="1819152">
                  <a:moveTo>
                    <a:pt x="0" y="0"/>
                  </a:moveTo>
                  <a:lnTo>
                    <a:pt x="1819152" y="0"/>
                  </a:lnTo>
                  <a:lnTo>
                    <a:pt x="1819152" y="1853505"/>
                  </a:lnTo>
                  <a:lnTo>
                    <a:pt x="0" y="1853505"/>
                  </a:lnTo>
                  <a:close/>
                </a:path>
              </a:pathLst>
            </a:custGeom>
            <a:solidFill>
              <a:srgbClr val="99D4ED"/>
            </a:solidFill>
            <a:ln cap="sq">
              <a:noFill/>
              <a:prstDash val="solid"/>
              <a:miter/>
            </a:ln>
          </p:spPr>
        </p:sp>
        <p:sp>
          <p:nvSpPr>
            <p:cNvPr name="TextBox 4" id="4"/>
            <p:cNvSpPr txBox="true"/>
            <p:nvPr/>
          </p:nvSpPr>
          <p:spPr>
            <a:xfrm>
              <a:off x="0" y="-19050"/>
              <a:ext cx="1819152" cy="1872555"/>
            </a:xfrm>
            <a:prstGeom prst="rect">
              <a:avLst/>
            </a:prstGeom>
          </p:spPr>
          <p:txBody>
            <a:bodyPr anchor="ctr" rtlCol="false" tIns="50800" lIns="50800" bIns="50800" rIns="50800"/>
            <a:lstStyle/>
            <a:p>
              <a:pPr algn="ctr" marL="0" indent="0" lvl="0">
                <a:lnSpc>
                  <a:spcPts val="2639"/>
                </a:lnSpc>
                <a:spcBef>
                  <a:spcPct val="0"/>
                </a:spcBef>
              </a:pPr>
            </a:p>
          </p:txBody>
        </p:sp>
      </p:grpSp>
      <p:grpSp>
        <p:nvGrpSpPr>
          <p:cNvPr name="Group 5" id="5"/>
          <p:cNvGrpSpPr/>
          <p:nvPr/>
        </p:nvGrpSpPr>
        <p:grpSpPr>
          <a:xfrm rot="0">
            <a:off x="0" y="7037529"/>
            <a:ext cx="6907094" cy="3249471"/>
            <a:chOff x="0" y="0"/>
            <a:chExt cx="1819152" cy="855828"/>
          </a:xfrm>
        </p:grpSpPr>
        <p:sp>
          <p:nvSpPr>
            <p:cNvPr name="Freeform 6" id="6"/>
            <p:cNvSpPr/>
            <p:nvPr/>
          </p:nvSpPr>
          <p:spPr>
            <a:xfrm flipH="false" flipV="false" rot="0">
              <a:off x="0" y="0"/>
              <a:ext cx="1819152" cy="855828"/>
            </a:xfrm>
            <a:custGeom>
              <a:avLst/>
              <a:gdLst/>
              <a:ahLst/>
              <a:cxnLst/>
              <a:rect r="r" b="b" t="t" l="l"/>
              <a:pathLst>
                <a:path h="855828" w="1819152">
                  <a:moveTo>
                    <a:pt x="0" y="0"/>
                  </a:moveTo>
                  <a:lnTo>
                    <a:pt x="1819152" y="0"/>
                  </a:lnTo>
                  <a:lnTo>
                    <a:pt x="1819152" y="855828"/>
                  </a:lnTo>
                  <a:lnTo>
                    <a:pt x="0" y="855828"/>
                  </a:lnTo>
                  <a:close/>
                </a:path>
              </a:pathLst>
            </a:custGeom>
            <a:solidFill>
              <a:srgbClr val="F1B756"/>
            </a:solidFill>
            <a:ln cap="sq">
              <a:noFill/>
              <a:prstDash val="solid"/>
              <a:miter/>
            </a:ln>
          </p:spPr>
        </p:sp>
        <p:sp>
          <p:nvSpPr>
            <p:cNvPr name="TextBox 7" id="7"/>
            <p:cNvSpPr txBox="true"/>
            <p:nvPr/>
          </p:nvSpPr>
          <p:spPr>
            <a:xfrm>
              <a:off x="0" y="-19050"/>
              <a:ext cx="1819152" cy="874878"/>
            </a:xfrm>
            <a:prstGeom prst="rect">
              <a:avLst/>
            </a:prstGeom>
          </p:spPr>
          <p:txBody>
            <a:bodyPr anchor="ctr" rtlCol="false" tIns="50800" lIns="50800" bIns="50800" rIns="50800"/>
            <a:lstStyle/>
            <a:p>
              <a:pPr algn="ctr" marL="0" indent="0" lvl="0">
                <a:lnSpc>
                  <a:spcPts val="2639"/>
                </a:lnSpc>
                <a:spcBef>
                  <a:spcPct val="0"/>
                </a:spcBef>
              </a:pPr>
            </a:p>
          </p:txBody>
        </p:sp>
      </p:grpSp>
      <p:grpSp>
        <p:nvGrpSpPr>
          <p:cNvPr name="Group 8" id="8"/>
          <p:cNvGrpSpPr/>
          <p:nvPr/>
        </p:nvGrpSpPr>
        <p:grpSpPr>
          <a:xfrm rot="0">
            <a:off x="7498827" y="2253801"/>
            <a:ext cx="9760473" cy="7004499"/>
            <a:chOff x="0" y="0"/>
            <a:chExt cx="2570660" cy="1844806"/>
          </a:xfrm>
        </p:grpSpPr>
        <p:sp>
          <p:nvSpPr>
            <p:cNvPr name="Freeform 9" id="9"/>
            <p:cNvSpPr/>
            <p:nvPr/>
          </p:nvSpPr>
          <p:spPr>
            <a:xfrm flipH="false" flipV="false" rot="0">
              <a:off x="0" y="0"/>
              <a:ext cx="2570660" cy="1844806"/>
            </a:xfrm>
            <a:custGeom>
              <a:avLst/>
              <a:gdLst/>
              <a:ahLst/>
              <a:cxnLst/>
              <a:rect r="r" b="b" t="t" l="l"/>
              <a:pathLst>
                <a:path h="1844806" w="2570660">
                  <a:moveTo>
                    <a:pt x="0" y="0"/>
                  </a:moveTo>
                  <a:lnTo>
                    <a:pt x="2570660" y="0"/>
                  </a:lnTo>
                  <a:lnTo>
                    <a:pt x="2570660" y="1844806"/>
                  </a:lnTo>
                  <a:lnTo>
                    <a:pt x="0" y="1844806"/>
                  </a:lnTo>
                  <a:close/>
                </a:path>
              </a:pathLst>
            </a:custGeom>
            <a:solidFill>
              <a:srgbClr val="FEF4E9"/>
            </a:solidFill>
          </p:spPr>
        </p:sp>
        <p:sp>
          <p:nvSpPr>
            <p:cNvPr name="TextBox 10" id="10"/>
            <p:cNvSpPr txBox="true"/>
            <p:nvPr/>
          </p:nvSpPr>
          <p:spPr>
            <a:xfrm>
              <a:off x="0" y="-19050"/>
              <a:ext cx="2570660" cy="1863856"/>
            </a:xfrm>
            <a:prstGeom prst="rect">
              <a:avLst/>
            </a:prstGeom>
          </p:spPr>
          <p:txBody>
            <a:bodyPr anchor="ctr" rtlCol="false" tIns="50800" lIns="50800" bIns="50800" rIns="50800"/>
            <a:lstStyle/>
            <a:p>
              <a:pPr algn="ctr">
                <a:lnSpc>
                  <a:spcPts val="2639"/>
                </a:lnSpc>
              </a:pPr>
            </a:p>
          </p:txBody>
        </p:sp>
      </p:grpSp>
      <p:grpSp>
        <p:nvGrpSpPr>
          <p:cNvPr name="Group 11" id="11"/>
          <p:cNvGrpSpPr/>
          <p:nvPr/>
        </p:nvGrpSpPr>
        <p:grpSpPr>
          <a:xfrm rot="0">
            <a:off x="7498827" y="1028700"/>
            <a:ext cx="9760473" cy="1225101"/>
            <a:chOff x="0" y="0"/>
            <a:chExt cx="2570660" cy="322660"/>
          </a:xfrm>
        </p:grpSpPr>
        <p:sp>
          <p:nvSpPr>
            <p:cNvPr name="Freeform 12" id="12"/>
            <p:cNvSpPr/>
            <p:nvPr/>
          </p:nvSpPr>
          <p:spPr>
            <a:xfrm flipH="false" flipV="false" rot="0">
              <a:off x="0" y="0"/>
              <a:ext cx="2570660" cy="322660"/>
            </a:xfrm>
            <a:custGeom>
              <a:avLst/>
              <a:gdLst/>
              <a:ahLst/>
              <a:cxnLst/>
              <a:rect r="r" b="b" t="t" l="l"/>
              <a:pathLst>
                <a:path h="322660" w="2570660">
                  <a:moveTo>
                    <a:pt x="0" y="0"/>
                  </a:moveTo>
                  <a:lnTo>
                    <a:pt x="2570660" y="0"/>
                  </a:lnTo>
                  <a:lnTo>
                    <a:pt x="2570660" y="322660"/>
                  </a:lnTo>
                  <a:lnTo>
                    <a:pt x="0" y="322660"/>
                  </a:lnTo>
                  <a:close/>
                </a:path>
              </a:pathLst>
            </a:custGeom>
            <a:solidFill>
              <a:srgbClr val="F9B062"/>
            </a:solidFill>
          </p:spPr>
        </p:sp>
        <p:sp>
          <p:nvSpPr>
            <p:cNvPr name="TextBox 13" id="13"/>
            <p:cNvSpPr txBox="true"/>
            <p:nvPr/>
          </p:nvSpPr>
          <p:spPr>
            <a:xfrm>
              <a:off x="0" y="-19050"/>
              <a:ext cx="2570660" cy="341710"/>
            </a:xfrm>
            <a:prstGeom prst="rect">
              <a:avLst/>
            </a:prstGeom>
          </p:spPr>
          <p:txBody>
            <a:bodyPr anchor="ctr" rtlCol="false" tIns="50800" lIns="50800" bIns="50800" rIns="50800"/>
            <a:lstStyle/>
            <a:p>
              <a:pPr algn="ctr">
                <a:lnSpc>
                  <a:spcPts val="2639"/>
                </a:lnSpc>
              </a:pPr>
            </a:p>
          </p:txBody>
        </p:sp>
      </p:grpSp>
      <p:sp>
        <p:nvSpPr>
          <p:cNvPr name="Freeform 14" id="14"/>
          <p:cNvSpPr/>
          <p:nvPr/>
        </p:nvSpPr>
        <p:spPr>
          <a:xfrm flipH="false" flipV="false" rot="0">
            <a:off x="1728159" y="6604864"/>
            <a:ext cx="3543872" cy="4114800"/>
          </a:xfrm>
          <a:custGeom>
            <a:avLst/>
            <a:gdLst/>
            <a:ahLst/>
            <a:cxnLst/>
            <a:rect r="r" b="b" t="t" l="l"/>
            <a:pathLst>
              <a:path h="4114800" w="3543872">
                <a:moveTo>
                  <a:pt x="0" y="0"/>
                </a:moveTo>
                <a:lnTo>
                  <a:pt x="3543871" y="0"/>
                </a:lnTo>
                <a:lnTo>
                  <a:pt x="3543871" y="4114800"/>
                </a:lnTo>
                <a:lnTo>
                  <a:pt x="0" y="4114800"/>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15" id="15"/>
          <p:cNvSpPr txBox="true"/>
          <p:nvPr/>
        </p:nvSpPr>
        <p:spPr>
          <a:xfrm rot="0">
            <a:off x="1028700" y="1076325"/>
            <a:ext cx="4942789" cy="866775"/>
          </a:xfrm>
          <a:prstGeom prst="rect">
            <a:avLst/>
          </a:prstGeom>
        </p:spPr>
        <p:txBody>
          <a:bodyPr anchor="t" rtlCol="false" tIns="0" lIns="0" bIns="0" rIns="0">
            <a:spAutoFit/>
          </a:bodyPr>
          <a:lstStyle/>
          <a:p>
            <a:pPr algn="l" marL="0" indent="0" lvl="0">
              <a:lnSpc>
                <a:spcPts val="6600"/>
              </a:lnSpc>
              <a:spcBef>
                <a:spcPct val="0"/>
              </a:spcBef>
            </a:pPr>
            <a:r>
              <a:rPr lang="en-US" b="true" sz="6000">
                <a:solidFill>
                  <a:srgbClr val="004A69"/>
                </a:solidFill>
                <a:latin typeface="Trebuchet MS Bold"/>
                <a:ea typeface="Trebuchet MS Bold"/>
                <a:cs typeface="Trebuchet MS Bold"/>
                <a:sym typeface="Trebuchet MS Bold"/>
              </a:rPr>
              <a:t>Rights</a:t>
            </a:r>
          </a:p>
        </p:txBody>
      </p:sp>
      <p:sp>
        <p:nvSpPr>
          <p:cNvPr name="TextBox 16" id="16"/>
          <p:cNvSpPr txBox="true"/>
          <p:nvPr/>
        </p:nvSpPr>
        <p:spPr>
          <a:xfrm rot="0">
            <a:off x="1028700" y="3731719"/>
            <a:ext cx="4849694" cy="2277110"/>
          </a:xfrm>
          <a:prstGeom prst="rect">
            <a:avLst/>
          </a:prstGeom>
        </p:spPr>
        <p:txBody>
          <a:bodyPr anchor="t" rtlCol="false" tIns="0" lIns="0" bIns="0" rIns="0">
            <a:spAutoFit/>
          </a:bodyPr>
          <a:lstStyle/>
          <a:p>
            <a:pPr algn="l" marL="0" indent="0" lvl="0">
              <a:lnSpc>
                <a:spcPts val="3640"/>
              </a:lnSpc>
              <a:spcBef>
                <a:spcPct val="0"/>
              </a:spcBef>
            </a:pPr>
            <a:r>
              <a:rPr lang="en-US" sz="2600">
                <a:solidFill>
                  <a:srgbClr val="004A69"/>
                </a:solidFill>
                <a:latin typeface="Trebuchet MS"/>
                <a:ea typeface="Trebuchet MS"/>
                <a:cs typeface="Trebuchet MS"/>
                <a:sym typeface="Trebuchet MS"/>
              </a:rPr>
              <a:t>Through these policies, we want to understand young people’s views on the future of Human Rights in Scotland, both in law and in practice.</a:t>
            </a:r>
          </a:p>
        </p:txBody>
      </p:sp>
      <p:sp>
        <p:nvSpPr>
          <p:cNvPr name="TextBox 17" id="17"/>
          <p:cNvSpPr txBox="true"/>
          <p:nvPr/>
        </p:nvSpPr>
        <p:spPr>
          <a:xfrm rot="0">
            <a:off x="7865146" y="1288919"/>
            <a:ext cx="9027835" cy="815340"/>
          </a:xfrm>
          <a:prstGeom prst="rect">
            <a:avLst/>
          </a:prstGeom>
        </p:spPr>
        <p:txBody>
          <a:bodyPr anchor="t" rtlCol="false" tIns="0" lIns="0" bIns="0" rIns="0">
            <a:spAutoFit/>
          </a:bodyPr>
          <a:lstStyle/>
          <a:p>
            <a:pPr algn="l" marL="0" indent="0" lvl="0">
              <a:lnSpc>
                <a:spcPts val="6269"/>
              </a:lnSpc>
              <a:spcBef>
                <a:spcPct val="0"/>
              </a:spcBef>
            </a:pPr>
            <a:r>
              <a:rPr lang="en-US" b="true" sz="5699">
                <a:solidFill>
                  <a:srgbClr val="000000"/>
                </a:solidFill>
                <a:latin typeface="Trebuchet MS Bold"/>
                <a:ea typeface="Trebuchet MS Bold"/>
                <a:cs typeface="Trebuchet MS Bold"/>
                <a:sym typeface="Trebuchet MS Bold"/>
              </a:rPr>
              <a:t>Policy #1</a:t>
            </a:r>
          </a:p>
        </p:txBody>
      </p:sp>
      <p:sp>
        <p:nvSpPr>
          <p:cNvPr name="TextBox 18" id="18"/>
          <p:cNvSpPr txBox="true"/>
          <p:nvPr/>
        </p:nvSpPr>
        <p:spPr>
          <a:xfrm rot="0">
            <a:off x="7865146" y="3959001"/>
            <a:ext cx="9027835" cy="3508375"/>
          </a:xfrm>
          <a:prstGeom prst="rect">
            <a:avLst/>
          </a:prstGeom>
        </p:spPr>
        <p:txBody>
          <a:bodyPr anchor="t" rtlCol="false" tIns="0" lIns="0" bIns="0" rIns="0">
            <a:spAutoFit/>
          </a:bodyPr>
          <a:lstStyle/>
          <a:p>
            <a:pPr algn="l" marL="0" indent="0" lvl="0">
              <a:lnSpc>
                <a:spcPts val="5599"/>
              </a:lnSpc>
              <a:spcBef>
                <a:spcPct val="0"/>
              </a:spcBef>
            </a:pPr>
            <a:r>
              <a:rPr lang="en-US" sz="3999">
                <a:solidFill>
                  <a:srgbClr val="004A69"/>
                </a:solidFill>
                <a:latin typeface="Trebuchet MS"/>
                <a:ea typeface="Trebuchet MS"/>
                <a:cs typeface="Trebuchet MS"/>
                <a:sym typeface="Trebuchet MS"/>
              </a:rPr>
              <a:t>The Scottish Government must enshrine a right to independent advocacy for Care Experienced people of all ages so they can realise their rights.</a:t>
            </a:r>
          </a:p>
        </p:txBody>
      </p:sp>
    </p:spTree>
  </p:cSld>
  <p:clrMapOvr>
    <a:masterClrMapping/>
  </p:clrMapOvr>
</p:sld>
</file>

<file path=ppt/slides/slide35.xml><?xml version="1.0" encoding="utf-8"?>
<p:sld xmlns:p="http://schemas.openxmlformats.org/presentationml/2006/main" xmlns:a="http://schemas.openxmlformats.org/drawingml/2006/main" xmlns:r="http://schemas.openxmlformats.org/officeDocument/2006/relationships">
  <p:cSld>
    <p:bg>
      <p:bgPr>
        <a:solidFill>
          <a:srgbClr val="E6F4FA"/>
        </a:solidFill>
      </p:bgPr>
    </p:bg>
    <p:spTree>
      <p:nvGrpSpPr>
        <p:cNvPr id="1" name=""/>
        <p:cNvGrpSpPr/>
        <p:nvPr/>
      </p:nvGrpSpPr>
      <p:grpSpPr>
        <a:xfrm>
          <a:off x="0" y="0"/>
          <a:ext cx="0" cy="0"/>
          <a:chOff x="0" y="0"/>
          <a:chExt cx="0" cy="0"/>
        </a:xfrm>
      </p:grpSpPr>
      <p:grpSp>
        <p:nvGrpSpPr>
          <p:cNvPr name="Group 2" id="2"/>
          <p:cNvGrpSpPr/>
          <p:nvPr/>
        </p:nvGrpSpPr>
        <p:grpSpPr>
          <a:xfrm rot="0">
            <a:off x="0" y="0"/>
            <a:ext cx="6907094" cy="7037529"/>
            <a:chOff x="0" y="0"/>
            <a:chExt cx="1819152" cy="1853505"/>
          </a:xfrm>
        </p:grpSpPr>
        <p:sp>
          <p:nvSpPr>
            <p:cNvPr name="Freeform 3" id="3"/>
            <p:cNvSpPr/>
            <p:nvPr/>
          </p:nvSpPr>
          <p:spPr>
            <a:xfrm flipH="false" flipV="false" rot="0">
              <a:off x="0" y="0"/>
              <a:ext cx="1819152" cy="1853505"/>
            </a:xfrm>
            <a:custGeom>
              <a:avLst/>
              <a:gdLst/>
              <a:ahLst/>
              <a:cxnLst/>
              <a:rect r="r" b="b" t="t" l="l"/>
              <a:pathLst>
                <a:path h="1853505" w="1819152">
                  <a:moveTo>
                    <a:pt x="0" y="0"/>
                  </a:moveTo>
                  <a:lnTo>
                    <a:pt x="1819152" y="0"/>
                  </a:lnTo>
                  <a:lnTo>
                    <a:pt x="1819152" y="1853505"/>
                  </a:lnTo>
                  <a:lnTo>
                    <a:pt x="0" y="1853505"/>
                  </a:lnTo>
                  <a:close/>
                </a:path>
              </a:pathLst>
            </a:custGeom>
            <a:solidFill>
              <a:srgbClr val="99D4ED"/>
            </a:solidFill>
            <a:ln cap="sq">
              <a:noFill/>
              <a:prstDash val="solid"/>
              <a:miter/>
            </a:ln>
          </p:spPr>
        </p:sp>
        <p:sp>
          <p:nvSpPr>
            <p:cNvPr name="TextBox 4" id="4"/>
            <p:cNvSpPr txBox="true"/>
            <p:nvPr/>
          </p:nvSpPr>
          <p:spPr>
            <a:xfrm>
              <a:off x="0" y="-19050"/>
              <a:ext cx="1819152" cy="1872555"/>
            </a:xfrm>
            <a:prstGeom prst="rect">
              <a:avLst/>
            </a:prstGeom>
          </p:spPr>
          <p:txBody>
            <a:bodyPr anchor="ctr" rtlCol="false" tIns="50800" lIns="50800" bIns="50800" rIns="50800"/>
            <a:lstStyle/>
            <a:p>
              <a:pPr algn="ctr" marL="0" indent="0" lvl="0">
                <a:lnSpc>
                  <a:spcPts val="2639"/>
                </a:lnSpc>
                <a:spcBef>
                  <a:spcPct val="0"/>
                </a:spcBef>
              </a:pPr>
            </a:p>
          </p:txBody>
        </p:sp>
      </p:grpSp>
      <p:grpSp>
        <p:nvGrpSpPr>
          <p:cNvPr name="Group 5" id="5"/>
          <p:cNvGrpSpPr/>
          <p:nvPr/>
        </p:nvGrpSpPr>
        <p:grpSpPr>
          <a:xfrm rot="0">
            <a:off x="0" y="7037529"/>
            <a:ext cx="6907094" cy="3249471"/>
            <a:chOff x="0" y="0"/>
            <a:chExt cx="1819152" cy="855828"/>
          </a:xfrm>
        </p:grpSpPr>
        <p:sp>
          <p:nvSpPr>
            <p:cNvPr name="Freeform 6" id="6"/>
            <p:cNvSpPr/>
            <p:nvPr/>
          </p:nvSpPr>
          <p:spPr>
            <a:xfrm flipH="false" flipV="false" rot="0">
              <a:off x="0" y="0"/>
              <a:ext cx="1819152" cy="855828"/>
            </a:xfrm>
            <a:custGeom>
              <a:avLst/>
              <a:gdLst/>
              <a:ahLst/>
              <a:cxnLst/>
              <a:rect r="r" b="b" t="t" l="l"/>
              <a:pathLst>
                <a:path h="855828" w="1819152">
                  <a:moveTo>
                    <a:pt x="0" y="0"/>
                  </a:moveTo>
                  <a:lnTo>
                    <a:pt x="1819152" y="0"/>
                  </a:lnTo>
                  <a:lnTo>
                    <a:pt x="1819152" y="855828"/>
                  </a:lnTo>
                  <a:lnTo>
                    <a:pt x="0" y="855828"/>
                  </a:lnTo>
                  <a:close/>
                </a:path>
              </a:pathLst>
            </a:custGeom>
            <a:solidFill>
              <a:srgbClr val="F1B756"/>
            </a:solidFill>
            <a:ln cap="sq">
              <a:noFill/>
              <a:prstDash val="solid"/>
              <a:miter/>
            </a:ln>
          </p:spPr>
        </p:sp>
        <p:sp>
          <p:nvSpPr>
            <p:cNvPr name="TextBox 7" id="7"/>
            <p:cNvSpPr txBox="true"/>
            <p:nvPr/>
          </p:nvSpPr>
          <p:spPr>
            <a:xfrm>
              <a:off x="0" y="-19050"/>
              <a:ext cx="1819152" cy="874878"/>
            </a:xfrm>
            <a:prstGeom prst="rect">
              <a:avLst/>
            </a:prstGeom>
          </p:spPr>
          <p:txBody>
            <a:bodyPr anchor="ctr" rtlCol="false" tIns="50800" lIns="50800" bIns="50800" rIns="50800"/>
            <a:lstStyle/>
            <a:p>
              <a:pPr algn="ctr" marL="0" indent="0" lvl="0">
                <a:lnSpc>
                  <a:spcPts val="2639"/>
                </a:lnSpc>
                <a:spcBef>
                  <a:spcPct val="0"/>
                </a:spcBef>
              </a:pPr>
            </a:p>
          </p:txBody>
        </p:sp>
      </p:grpSp>
      <p:grpSp>
        <p:nvGrpSpPr>
          <p:cNvPr name="Group 8" id="8"/>
          <p:cNvGrpSpPr/>
          <p:nvPr/>
        </p:nvGrpSpPr>
        <p:grpSpPr>
          <a:xfrm rot="0">
            <a:off x="7498827" y="2253801"/>
            <a:ext cx="9760473" cy="7004499"/>
            <a:chOff x="0" y="0"/>
            <a:chExt cx="2570660" cy="1844806"/>
          </a:xfrm>
        </p:grpSpPr>
        <p:sp>
          <p:nvSpPr>
            <p:cNvPr name="Freeform 9" id="9"/>
            <p:cNvSpPr/>
            <p:nvPr/>
          </p:nvSpPr>
          <p:spPr>
            <a:xfrm flipH="false" flipV="false" rot="0">
              <a:off x="0" y="0"/>
              <a:ext cx="2570660" cy="1844806"/>
            </a:xfrm>
            <a:custGeom>
              <a:avLst/>
              <a:gdLst/>
              <a:ahLst/>
              <a:cxnLst/>
              <a:rect r="r" b="b" t="t" l="l"/>
              <a:pathLst>
                <a:path h="1844806" w="2570660">
                  <a:moveTo>
                    <a:pt x="0" y="0"/>
                  </a:moveTo>
                  <a:lnTo>
                    <a:pt x="2570660" y="0"/>
                  </a:lnTo>
                  <a:lnTo>
                    <a:pt x="2570660" y="1844806"/>
                  </a:lnTo>
                  <a:lnTo>
                    <a:pt x="0" y="1844806"/>
                  </a:lnTo>
                  <a:close/>
                </a:path>
              </a:pathLst>
            </a:custGeom>
            <a:solidFill>
              <a:srgbClr val="FEF4E9"/>
            </a:solidFill>
          </p:spPr>
        </p:sp>
        <p:sp>
          <p:nvSpPr>
            <p:cNvPr name="TextBox 10" id="10"/>
            <p:cNvSpPr txBox="true"/>
            <p:nvPr/>
          </p:nvSpPr>
          <p:spPr>
            <a:xfrm>
              <a:off x="0" y="-19050"/>
              <a:ext cx="2570660" cy="1863856"/>
            </a:xfrm>
            <a:prstGeom prst="rect">
              <a:avLst/>
            </a:prstGeom>
          </p:spPr>
          <p:txBody>
            <a:bodyPr anchor="ctr" rtlCol="false" tIns="50800" lIns="50800" bIns="50800" rIns="50800"/>
            <a:lstStyle/>
            <a:p>
              <a:pPr algn="ctr">
                <a:lnSpc>
                  <a:spcPts val="2639"/>
                </a:lnSpc>
              </a:pPr>
            </a:p>
          </p:txBody>
        </p:sp>
      </p:grpSp>
      <p:grpSp>
        <p:nvGrpSpPr>
          <p:cNvPr name="Group 11" id="11"/>
          <p:cNvGrpSpPr/>
          <p:nvPr/>
        </p:nvGrpSpPr>
        <p:grpSpPr>
          <a:xfrm rot="0">
            <a:off x="7498827" y="1028700"/>
            <a:ext cx="9760473" cy="1225101"/>
            <a:chOff x="0" y="0"/>
            <a:chExt cx="2570660" cy="322660"/>
          </a:xfrm>
        </p:grpSpPr>
        <p:sp>
          <p:nvSpPr>
            <p:cNvPr name="Freeform 12" id="12"/>
            <p:cNvSpPr/>
            <p:nvPr/>
          </p:nvSpPr>
          <p:spPr>
            <a:xfrm flipH="false" flipV="false" rot="0">
              <a:off x="0" y="0"/>
              <a:ext cx="2570660" cy="322660"/>
            </a:xfrm>
            <a:custGeom>
              <a:avLst/>
              <a:gdLst/>
              <a:ahLst/>
              <a:cxnLst/>
              <a:rect r="r" b="b" t="t" l="l"/>
              <a:pathLst>
                <a:path h="322660" w="2570660">
                  <a:moveTo>
                    <a:pt x="0" y="0"/>
                  </a:moveTo>
                  <a:lnTo>
                    <a:pt x="2570660" y="0"/>
                  </a:lnTo>
                  <a:lnTo>
                    <a:pt x="2570660" y="322660"/>
                  </a:lnTo>
                  <a:lnTo>
                    <a:pt x="0" y="322660"/>
                  </a:lnTo>
                  <a:close/>
                </a:path>
              </a:pathLst>
            </a:custGeom>
            <a:solidFill>
              <a:srgbClr val="F9B062"/>
            </a:solidFill>
          </p:spPr>
        </p:sp>
        <p:sp>
          <p:nvSpPr>
            <p:cNvPr name="TextBox 13" id="13"/>
            <p:cNvSpPr txBox="true"/>
            <p:nvPr/>
          </p:nvSpPr>
          <p:spPr>
            <a:xfrm>
              <a:off x="0" y="-19050"/>
              <a:ext cx="2570660" cy="341710"/>
            </a:xfrm>
            <a:prstGeom prst="rect">
              <a:avLst/>
            </a:prstGeom>
          </p:spPr>
          <p:txBody>
            <a:bodyPr anchor="ctr" rtlCol="false" tIns="50800" lIns="50800" bIns="50800" rIns="50800"/>
            <a:lstStyle/>
            <a:p>
              <a:pPr algn="ctr">
                <a:lnSpc>
                  <a:spcPts val="2639"/>
                </a:lnSpc>
              </a:pPr>
            </a:p>
          </p:txBody>
        </p:sp>
      </p:grpSp>
      <p:sp>
        <p:nvSpPr>
          <p:cNvPr name="Freeform 14" id="14"/>
          <p:cNvSpPr/>
          <p:nvPr/>
        </p:nvSpPr>
        <p:spPr>
          <a:xfrm flipH="false" flipV="false" rot="0">
            <a:off x="1728159" y="6604864"/>
            <a:ext cx="3543872" cy="4114800"/>
          </a:xfrm>
          <a:custGeom>
            <a:avLst/>
            <a:gdLst/>
            <a:ahLst/>
            <a:cxnLst/>
            <a:rect r="r" b="b" t="t" l="l"/>
            <a:pathLst>
              <a:path h="4114800" w="3543872">
                <a:moveTo>
                  <a:pt x="0" y="0"/>
                </a:moveTo>
                <a:lnTo>
                  <a:pt x="3543871" y="0"/>
                </a:lnTo>
                <a:lnTo>
                  <a:pt x="3543871" y="4114800"/>
                </a:lnTo>
                <a:lnTo>
                  <a:pt x="0" y="4114800"/>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15" id="15"/>
          <p:cNvSpPr txBox="true"/>
          <p:nvPr/>
        </p:nvSpPr>
        <p:spPr>
          <a:xfrm rot="0">
            <a:off x="1028700" y="1076325"/>
            <a:ext cx="4942789" cy="866775"/>
          </a:xfrm>
          <a:prstGeom prst="rect">
            <a:avLst/>
          </a:prstGeom>
        </p:spPr>
        <p:txBody>
          <a:bodyPr anchor="t" rtlCol="false" tIns="0" lIns="0" bIns="0" rIns="0">
            <a:spAutoFit/>
          </a:bodyPr>
          <a:lstStyle/>
          <a:p>
            <a:pPr algn="l" marL="0" indent="0" lvl="0">
              <a:lnSpc>
                <a:spcPts val="6600"/>
              </a:lnSpc>
              <a:spcBef>
                <a:spcPct val="0"/>
              </a:spcBef>
            </a:pPr>
            <a:r>
              <a:rPr lang="en-US" b="true" sz="6000">
                <a:solidFill>
                  <a:srgbClr val="004A69"/>
                </a:solidFill>
                <a:latin typeface="Trebuchet MS Bold"/>
                <a:ea typeface="Trebuchet MS Bold"/>
                <a:cs typeface="Trebuchet MS Bold"/>
                <a:sym typeface="Trebuchet MS Bold"/>
              </a:rPr>
              <a:t>Rights</a:t>
            </a:r>
          </a:p>
        </p:txBody>
      </p:sp>
      <p:sp>
        <p:nvSpPr>
          <p:cNvPr name="TextBox 16" id="16"/>
          <p:cNvSpPr txBox="true"/>
          <p:nvPr/>
        </p:nvSpPr>
        <p:spPr>
          <a:xfrm rot="0">
            <a:off x="1028700" y="3731719"/>
            <a:ext cx="4849694" cy="2277110"/>
          </a:xfrm>
          <a:prstGeom prst="rect">
            <a:avLst/>
          </a:prstGeom>
        </p:spPr>
        <p:txBody>
          <a:bodyPr anchor="t" rtlCol="false" tIns="0" lIns="0" bIns="0" rIns="0">
            <a:spAutoFit/>
          </a:bodyPr>
          <a:lstStyle/>
          <a:p>
            <a:pPr algn="l" marL="0" indent="0" lvl="0">
              <a:lnSpc>
                <a:spcPts val="3640"/>
              </a:lnSpc>
              <a:spcBef>
                <a:spcPct val="0"/>
              </a:spcBef>
            </a:pPr>
            <a:r>
              <a:rPr lang="en-US" sz="2600">
                <a:solidFill>
                  <a:srgbClr val="004A69"/>
                </a:solidFill>
                <a:latin typeface="Trebuchet MS"/>
                <a:ea typeface="Trebuchet MS"/>
                <a:cs typeface="Trebuchet MS"/>
                <a:sym typeface="Trebuchet MS"/>
              </a:rPr>
              <a:t>Through these policies, we want to understand young people’s views on the future of Human Rights in Scotland, both in law and in practice.</a:t>
            </a:r>
          </a:p>
        </p:txBody>
      </p:sp>
      <p:sp>
        <p:nvSpPr>
          <p:cNvPr name="TextBox 17" id="17"/>
          <p:cNvSpPr txBox="true"/>
          <p:nvPr/>
        </p:nvSpPr>
        <p:spPr>
          <a:xfrm rot="0">
            <a:off x="7865146" y="1288919"/>
            <a:ext cx="9027835" cy="815340"/>
          </a:xfrm>
          <a:prstGeom prst="rect">
            <a:avLst/>
          </a:prstGeom>
        </p:spPr>
        <p:txBody>
          <a:bodyPr anchor="t" rtlCol="false" tIns="0" lIns="0" bIns="0" rIns="0">
            <a:spAutoFit/>
          </a:bodyPr>
          <a:lstStyle/>
          <a:p>
            <a:pPr algn="l" marL="0" indent="0" lvl="0">
              <a:lnSpc>
                <a:spcPts val="6269"/>
              </a:lnSpc>
              <a:spcBef>
                <a:spcPct val="0"/>
              </a:spcBef>
            </a:pPr>
            <a:r>
              <a:rPr lang="en-US" b="true" sz="5699">
                <a:solidFill>
                  <a:srgbClr val="000000"/>
                </a:solidFill>
                <a:latin typeface="Trebuchet MS Bold"/>
                <a:ea typeface="Trebuchet MS Bold"/>
                <a:cs typeface="Trebuchet MS Bold"/>
                <a:sym typeface="Trebuchet MS Bold"/>
              </a:rPr>
              <a:t>Policy #2</a:t>
            </a:r>
          </a:p>
        </p:txBody>
      </p:sp>
      <p:sp>
        <p:nvSpPr>
          <p:cNvPr name="TextBox 18" id="18"/>
          <p:cNvSpPr txBox="true"/>
          <p:nvPr/>
        </p:nvSpPr>
        <p:spPr>
          <a:xfrm rot="0">
            <a:off x="7865146" y="4663851"/>
            <a:ext cx="9027835" cy="2098675"/>
          </a:xfrm>
          <a:prstGeom prst="rect">
            <a:avLst/>
          </a:prstGeom>
        </p:spPr>
        <p:txBody>
          <a:bodyPr anchor="t" rtlCol="false" tIns="0" lIns="0" bIns="0" rIns="0">
            <a:spAutoFit/>
          </a:bodyPr>
          <a:lstStyle/>
          <a:p>
            <a:pPr algn="l" marL="0" indent="0" lvl="0">
              <a:lnSpc>
                <a:spcPts val="5599"/>
              </a:lnSpc>
              <a:spcBef>
                <a:spcPct val="0"/>
              </a:spcBef>
            </a:pPr>
            <a:r>
              <a:rPr lang="en-US" sz="3999">
                <a:solidFill>
                  <a:srgbClr val="004A69"/>
                </a:solidFill>
                <a:latin typeface="Trebuchet MS"/>
                <a:ea typeface="Trebuchet MS"/>
                <a:cs typeface="Trebuchet MS"/>
                <a:sym typeface="Trebuchet MS"/>
              </a:rPr>
              <a:t>All over 16’s resident in the UK should have the right to vote in all UK elections.</a:t>
            </a:r>
          </a:p>
        </p:txBody>
      </p:sp>
    </p:spTree>
  </p:cSld>
  <p:clrMapOvr>
    <a:masterClrMapping/>
  </p:clrMapOvr>
</p:sld>
</file>

<file path=ppt/slides/slide36.xml><?xml version="1.0" encoding="utf-8"?>
<p:sld xmlns:p="http://schemas.openxmlformats.org/presentationml/2006/main" xmlns:a="http://schemas.openxmlformats.org/drawingml/2006/main" xmlns:r="http://schemas.openxmlformats.org/officeDocument/2006/relationships">
  <p:cSld>
    <p:bg>
      <p:bgPr>
        <a:solidFill>
          <a:srgbClr val="E6F4FA"/>
        </a:solidFill>
      </p:bgPr>
    </p:bg>
    <p:spTree>
      <p:nvGrpSpPr>
        <p:cNvPr id="1" name=""/>
        <p:cNvGrpSpPr/>
        <p:nvPr/>
      </p:nvGrpSpPr>
      <p:grpSpPr>
        <a:xfrm>
          <a:off x="0" y="0"/>
          <a:ext cx="0" cy="0"/>
          <a:chOff x="0" y="0"/>
          <a:chExt cx="0" cy="0"/>
        </a:xfrm>
      </p:grpSpPr>
      <p:grpSp>
        <p:nvGrpSpPr>
          <p:cNvPr name="Group 2" id="2"/>
          <p:cNvGrpSpPr/>
          <p:nvPr/>
        </p:nvGrpSpPr>
        <p:grpSpPr>
          <a:xfrm rot="0">
            <a:off x="0" y="0"/>
            <a:ext cx="6907094" cy="7037529"/>
            <a:chOff x="0" y="0"/>
            <a:chExt cx="1819152" cy="1853505"/>
          </a:xfrm>
        </p:grpSpPr>
        <p:sp>
          <p:nvSpPr>
            <p:cNvPr name="Freeform 3" id="3"/>
            <p:cNvSpPr/>
            <p:nvPr/>
          </p:nvSpPr>
          <p:spPr>
            <a:xfrm flipH="false" flipV="false" rot="0">
              <a:off x="0" y="0"/>
              <a:ext cx="1819152" cy="1853505"/>
            </a:xfrm>
            <a:custGeom>
              <a:avLst/>
              <a:gdLst/>
              <a:ahLst/>
              <a:cxnLst/>
              <a:rect r="r" b="b" t="t" l="l"/>
              <a:pathLst>
                <a:path h="1853505" w="1819152">
                  <a:moveTo>
                    <a:pt x="0" y="0"/>
                  </a:moveTo>
                  <a:lnTo>
                    <a:pt x="1819152" y="0"/>
                  </a:lnTo>
                  <a:lnTo>
                    <a:pt x="1819152" y="1853505"/>
                  </a:lnTo>
                  <a:lnTo>
                    <a:pt x="0" y="1853505"/>
                  </a:lnTo>
                  <a:close/>
                </a:path>
              </a:pathLst>
            </a:custGeom>
            <a:solidFill>
              <a:srgbClr val="99D4ED"/>
            </a:solidFill>
            <a:ln cap="sq">
              <a:noFill/>
              <a:prstDash val="solid"/>
              <a:miter/>
            </a:ln>
          </p:spPr>
        </p:sp>
        <p:sp>
          <p:nvSpPr>
            <p:cNvPr name="TextBox 4" id="4"/>
            <p:cNvSpPr txBox="true"/>
            <p:nvPr/>
          </p:nvSpPr>
          <p:spPr>
            <a:xfrm>
              <a:off x="0" y="-19050"/>
              <a:ext cx="1819152" cy="1872555"/>
            </a:xfrm>
            <a:prstGeom prst="rect">
              <a:avLst/>
            </a:prstGeom>
          </p:spPr>
          <p:txBody>
            <a:bodyPr anchor="ctr" rtlCol="false" tIns="50800" lIns="50800" bIns="50800" rIns="50800"/>
            <a:lstStyle/>
            <a:p>
              <a:pPr algn="ctr" marL="0" indent="0" lvl="0">
                <a:lnSpc>
                  <a:spcPts val="2639"/>
                </a:lnSpc>
                <a:spcBef>
                  <a:spcPct val="0"/>
                </a:spcBef>
              </a:pPr>
            </a:p>
          </p:txBody>
        </p:sp>
      </p:grpSp>
      <p:grpSp>
        <p:nvGrpSpPr>
          <p:cNvPr name="Group 5" id="5"/>
          <p:cNvGrpSpPr/>
          <p:nvPr/>
        </p:nvGrpSpPr>
        <p:grpSpPr>
          <a:xfrm rot="0">
            <a:off x="0" y="7037529"/>
            <a:ext cx="6907094" cy="3249471"/>
            <a:chOff x="0" y="0"/>
            <a:chExt cx="1819152" cy="855828"/>
          </a:xfrm>
        </p:grpSpPr>
        <p:sp>
          <p:nvSpPr>
            <p:cNvPr name="Freeform 6" id="6"/>
            <p:cNvSpPr/>
            <p:nvPr/>
          </p:nvSpPr>
          <p:spPr>
            <a:xfrm flipH="false" flipV="false" rot="0">
              <a:off x="0" y="0"/>
              <a:ext cx="1819152" cy="855828"/>
            </a:xfrm>
            <a:custGeom>
              <a:avLst/>
              <a:gdLst/>
              <a:ahLst/>
              <a:cxnLst/>
              <a:rect r="r" b="b" t="t" l="l"/>
              <a:pathLst>
                <a:path h="855828" w="1819152">
                  <a:moveTo>
                    <a:pt x="0" y="0"/>
                  </a:moveTo>
                  <a:lnTo>
                    <a:pt x="1819152" y="0"/>
                  </a:lnTo>
                  <a:lnTo>
                    <a:pt x="1819152" y="855828"/>
                  </a:lnTo>
                  <a:lnTo>
                    <a:pt x="0" y="855828"/>
                  </a:lnTo>
                  <a:close/>
                </a:path>
              </a:pathLst>
            </a:custGeom>
            <a:solidFill>
              <a:srgbClr val="F1B756"/>
            </a:solidFill>
            <a:ln cap="sq">
              <a:noFill/>
              <a:prstDash val="solid"/>
              <a:miter/>
            </a:ln>
          </p:spPr>
        </p:sp>
        <p:sp>
          <p:nvSpPr>
            <p:cNvPr name="TextBox 7" id="7"/>
            <p:cNvSpPr txBox="true"/>
            <p:nvPr/>
          </p:nvSpPr>
          <p:spPr>
            <a:xfrm>
              <a:off x="0" y="-19050"/>
              <a:ext cx="1819152" cy="874878"/>
            </a:xfrm>
            <a:prstGeom prst="rect">
              <a:avLst/>
            </a:prstGeom>
          </p:spPr>
          <p:txBody>
            <a:bodyPr anchor="ctr" rtlCol="false" tIns="50800" lIns="50800" bIns="50800" rIns="50800"/>
            <a:lstStyle/>
            <a:p>
              <a:pPr algn="ctr" marL="0" indent="0" lvl="0">
                <a:lnSpc>
                  <a:spcPts val="2639"/>
                </a:lnSpc>
                <a:spcBef>
                  <a:spcPct val="0"/>
                </a:spcBef>
              </a:pPr>
            </a:p>
          </p:txBody>
        </p:sp>
      </p:grpSp>
      <p:grpSp>
        <p:nvGrpSpPr>
          <p:cNvPr name="Group 8" id="8"/>
          <p:cNvGrpSpPr/>
          <p:nvPr/>
        </p:nvGrpSpPr>
        <p:grpSpPr>
          <a:xfrm rot="0">
            <a:off x="7498827" y="2253801"/>
            <a:ext cx="9760473" cy="7004499"/>
            <a:chOff x="0" y="0"/>
            <a:chExt cx="2570660" cy="1844806"/>
          </a:xfrm>
        </p:grpSpPr>
        <p:sp>
          <p:nvSpPr>
            <p:cNvPr name="Freeform 9" id="9"/>
            <p:cNvSpPr/>
            <p:nvPr/>
          </p:nvSpPr>
          <p:spPr>
            <a:xfrm flipH="false" flipV="false" rot="0">
              <a:off x="0" y="0"/>
              <a:ext cx="2570660" cy="1844806"/>
            </a:xfrm>
            <a:custGeom>
              <a:avLst/>
              <a:gdLst/>
              <a:ahLst/>
              <a:cxnLst/>
              <a:rect r="r" b="b" t="t" l="l"/>
              <a:pathLst>
                <a:path h="1844806" w="2570660">
                  <a:moveTo>
                    <a:pt x="0" y="0"/>
                  </a:moveTo>
                  <a:lnTo>
                    <a:pt x="2570660" y="0"/>
                  </a:lnTo>
                  <a:lnTo>
                    <a:pt x="2570660" y="1844806"/>
                  </a:lnTo>
                  <a:lnTo>
                    <a:pt x="0" y="1844806"/>
                  </a:lnTo>
                  <a:close/>
                </a:path>
              </a:pathLst>
            </a:custGeom>
            <a:solidFill>
              <a:srgbClr val="FEF4E9"/>
            </a:solidFill>
          </p:spPr>
        </p:sp>
        <p:sp>
          <p:nvSpPr>
            <p:cNvPr name="TextBox 10" id="10"/>
            <p:cNvSpPr txBox="true"/>
            <p:nvPr/>
          </p:nvSpPr>
          <p:spPr>
            <a:xfrm>
              <a:off x="0" y="-19050"/>
              <a:ext cx="2570660" cy="1863856"/>
            </a:xfrm>
            <a:prstGeom prst="rect">
              <a:avLst/>
            </a:prstGeom>
          </p:spPr>
          <p:txBody>
            <a:bodyPr anchor="ctr" rtlCol="false" tIns="50800" lIns="50800" bIns="50800" rIns="50800"/>
            <a:lstStyle/>
            <a:p>
              <a:pPr algn="ctr">
                <a:lnSpc>
                  <a:spcPts val="2639"/>
                </a:lnSpc>
              </a:pPr>
            </a:p>
          </p:txBody>
        </p:sp>
      </p:grpSp>
      <p:grpSp>
        <p:nvGrpSpPr>
          <p:cNvPr name="Group 11" id="11"/>
          <p:cNvGrpSpPr/>
          <p:nvPr/>
        </p:nvGrpSpPr>
        <p:grpSpPr>
          <a:xfrm rot="0">
            <a:off x="7498827" y="1028700"/>
            <a:ext cx="9760473" cy="1225101"/>
            <a:chOff x="0" y="0"/>
            <a:chExt cx="2570660" cy="322660"/>
          </a:xfrm>
        </p:grpSpPr>
        <p:sp>
          <p:nvSpPr>
            <p:cNvPr name="Freeform 12" id="12"/>
            <p:cNvSpPr/>
            <p:nvPr/>
          </p:nvSpPr>
          <p:spPr>
            <a:xfrm flipH="false" flipV="false" rot="0">
              <a:off x="0" y="0"/>
              <a:ext cx="2570660" cy="322660"/>
            </a:xfrm>
            <a:custGeom>
              <a:avLst/>
              <a:gdLst/>
              <a:ahLst/>
              <a:cxnLst/>
              <a:rect r="r" b="b" t="t" l="l"/>
              <a:pathLst>
                <a:path h="322660" w="2570660">
                  <a:moveTo>
                    <a:pt x="0" y="0"/>
                  </a:moveTo>
                  <a:lnTo>
                    <a:pt x="2570660" y="0"/>
                  </a:lnTo>
                  <a:lnTo>
                    <a:pt x="2570660" y="322660"/>
                  </a:lnTo>
                  <a:lnTo>
                    <a:pt x="0" y="322660"/>
                  </a:lnTo>
                  <a:close/>
                </a:path>
              </a:pathLst>
            </a:custGeom>
            <a:solidFill>
              <a:srgbClr val="F9B062"/>
            </a:solidFill>
          </p:spPr>
        </p:sp>
        <p:sp>
          <p:nvSpPr>
            <p:cNvPr name="TextBox 13" id="13"/>
            <p:cNvSpPr txBox="true"/>
            <p:nvPr/>
          </p:nvSpPr>
          <p:spPr>
            <a:xfrm>
              <a:off x="0" y="-19050"/>
              <a:ext cx="2570660" cy="341710"/>
            </a:xfrm>
            <a:prstGeom prst="rect">
              <a:avLst/>
            </a:prstGeom>
          </p:spPr>
          <p:txBody>
            <a:bodyPr anchor="ctr" rtlCol="false" tIns="50800" lIns="50800" bIns="50800" rIns="50800"/>
            <a:lstStyle/>
            <a:p>
              <a:pPr algn="ctr">
                <a:lnSpc>
                  <a:spcPts val="2639"/>
                </a:lnSpc>
              </a:pPr>
            </a:p>
          </p:txBody>
        </p:sp>
      </p:grpSp>
      <p:sp>
        <p:nvSpPr>
          <p:cNvPr name="Freeform 14" id="14"/>
          <p:cNvSpPr/>
          <p:nvPr/>
        </p:nvSpPr>
        <p:spPr>
          <a:xfrm flipH="false" flipV="false" rot="0">
            <a:off x="1728159" y="6604864"/>
            <a:ext cx="3543872" cy="4114800"/>
          </a:xfrm>
          <a:custGeom>
            <a:avLst/>
            <a:gdLst/>
            <a:ahLst/>
            <a:cxnLst/>
            <a:rect r="r" b="b" t="t" l="l"/>
            <a:pathLst>
              <a:path h="4114800" w="3543872">
                <a:moveTo>
                  <a:pt x="0" y="0"/>
                </a:moveTo>
                <a:lnTo>
                  <a:pt x="3543871" y="0"/>
                </a:lnTo>
                <a:lnTo>
                  <a:pt x="3543871" y="4114800"/>
                </a:lnTo>
                <a:lnTo>
                  <a:pt x="0" y="4114800"/>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15" id="15"/>
          <p:cNvSpPr txBox="true"/>
          <p:nvPr/>
        </p:nvSpPr>
        <p:spPr>
          <a:xfrm rot="0">
            <a:off x="1028700" y="1076325"/>
            <a:ext cx="4942789" cy="866775"/>
          </a:xfrm>
          <a:prstGeom prst="rect">
            <a:avLst/>
          </a:prstGeom>
        </p:spPr>
        <p:txBody>
          <a:bodyPr anchor="t" rtlCol="false" tIns="0" lIns="0" bIns="0" rIns="0">
            <a:spAutoFit/>
          </a:bodyPr>
          <a:lstStyle/>
          <a:p>
            <a:pPr algn="l" marL="0" indent="0" lvl="0">
              <a:lnSpc>
                <a:spcPts val="6600"/>
              </a:lnSpc>
              <a:spcBef>
                <a:spcPct val="0"/>
              </a:spcBef>
            </a:pPr>
            <a:r>
              <a:rPr lang="en-US" b="true" sz="6000">
                <a:solidFill>
                  <a:srgbClr val="004A69"/>
                </a:solidFill>
                <a:latin typeface="Trebuchet MS Bold"/>
                <a:ea typeface="Trebuchet MS Bold"/>
                <a:cs typeface="Trebuchet MS Bold"/>
                <a:sym typeface="Trebuchet MS Bold"/>
              </a:rPr>
              <a:t>Rights</a:t>
            </a:r>
          </a:p>
        </p:txBody>
      </p:sp>
      <p:sp>
        <p:nvSpPr>
          <p:cNvPr name="TextBox 16" id="16"/>
          <p:cNvSpPr txBox="true"/>
          <p:nvPr/>
        </p:nvSpPr>
        <p:spPr>
          <a:xfrm rot="0">
            <a:off x="1028700" y="3731719"/>
            <a:ext cx="4849694" cy="2277110"/>
          </a:xfrm>
          <a:prstGeom prst="rect">
            <a:avLst/>
          </a:prstGeom>
        </p:spPr>
        <p:txBody>
          <a:bodyPr anchor="t" rtlCol="false" tIns="0" lIns="0" bIns="0" rIns="0">
            <a:spAutoFit/>
          </a:bodyPr>
          <a:lstStyle/>
          <a:p>
            <a:pPr algn="l" marL="0" indent="0" lvl="0">
              <a:lnSpc>
                <a:spcPts val="3640"/>
              </a:lnSpc>
              <a:spcBef>
                <a:spcPct val="0"/>
              </a:spcBef>
            </a:pPr>
            <a:r>
              <a:rPr lang="en-US" sz="2600">
                <a:solidFill>
                  <a:srgbClr val="004A69"/>
                </a:solidFill>
                <a:latin typeface="Trebuchet MS"/>
                <a:ea typeface="Trebuchet MS"/>
                <a:cs typeface="Trebuchet MS"/>
                <a:sym typeface="Trebuchet MS"/>
              </a:rPr>
              <a:t>Through these policies, we want to understand young people’s views on the future of Human Rights in Scotland, both in law and in practice.</a:t>
            </a:r>
          </a:p>
        </p:txBody>
      </p:sp>
      <p:sp>
        <p:nvSpPr>
          <p:cNvPr name="TextBox 17" id="17"/>
          <p:cNvSpPr txBox="true"/>
          <p:nvPr/>
        </p:nvSpPr>
        <p:spPr>
          <a:xfrm rot="0">
            <a:off x="7865146" y="1288919"/>
            <a:ext cx="9027835" cy="815340"/>
          </a:xfrm>
          <a:prstGeom prst="rect">
            <a:avLst/>
          </a:prstGeom>
        </p:spPr>
        <p:txBody>
          <a:bodyPr anchor="t" rtlCol="false" tIns="0" lIns="0" bIns="0" rIns="0">
            <a:spAutoFit/>
          </a:bodyPr>
          <a:lstStyle/>
          <a:p>
            <a:pPr algn="l" marL="0" indent="0" lvl="0">
              <a:lnSpc>
                <a:spcPts val="6269"/>
              </a:lnSpc>
              <a:spcBef>
                <a:spcPct val="0"/>
              </a:spcBef>
            </a:pPr>
            <a:r>
              <a:rPr lang="en-US" b="true" sz="5699">
                <a:solidFill>
                  <a:srgbClr val="000000"/>
                </a:solidFill>
                <a:latin typeface="Trebuchet MS Bold"/>
                <a:ea typeface="Trebuchet MS Bold"/>
                <a:cs typeface="Trebuchet MS Bold"/>
                <a:sym typeface="Trebuchet MS Bold"/>
              </a:rPr>
              <a:t>Policy #3</a:t>
            </a:r>
          </a:p>
        </p:txBody>
      </p:sp>
      <p:sp>
        <p:nvSpPr>
          <p:cNvPr name="TextBox 18" id="18"/>
          <p:cNvSpPr txBox="true"/>
          <p:nvPr/>
        </p:nvSpPr>
        <p:spPr>
          <a:xfrm rot="0">
            <a:off x="7865146" y="3959001"/>
            <a:ext cx="9027835" cy="3508375"/>
          </a:xfrm>
          <a:prstGeom prst="rect">
            <a:avLst/>
          </a:prstGeom>
        </p:spPr>
        <p:txBody>
          <a:bodyPr anchor="t" rtlCol="false" tIns="0" lIns="0" bIns="0" rIns="0">
            <a:spAutoFit/>
          </a:bodyPr>
          <a:lstStyle/>
          <a:p>
            <a:pPr algn="l" marL="0" indent="0" lvl="0">
              <a:lnSpc>
                <a:spcPts val="5599"/>
              </a:lnSpc>
              <a:spcBef>
                <a:spcPct val="0"/>
              </a:spcBef>
            </a:pPr>
            <a:r>
              <a:rPr lang="en-US" sz="3999">
                <a:solidFill>
                  <a:srgbClr val="004A69"/>
                </a:solidFill>
                <a:latin typeface="Trebuchet MS"/>
                <a:ea typeface="Trebuchet MS"/>
                <a:cs typeface="Trebuchet MS"/>
                <a:sym typeface="Trebuchet MS"/>
              </a:rPr>
              <a:t>Trans young people have a right to good quality gender-affirming care and this care should be accessible and consistently available, regardless of where the young person lives.</a:t>
            </a:r>
          </a:p>
        </p:txBody>
      </p:sp>
    </p:spTree>
  </p:cSld>
  <p:clrMapOvr>
    <a:masterClrMapping/>
  </p:clrMapOvr>
</p:sld>
</file>

<file path=ppt/slides/slide37.xml><?xml version="1.0" encoding="utf-8"?>
<p:sld xmlns:p="http://schemas.openxmlformats.org/presentationml/2006/main" xmlns:a="http://schemas.openxmlformats.org/drawingml/2006/main" xmlns:r="http://schemas.openxmlformats.org/officeDocument/2006/relationships">
  <p:cSld>
    <p:bg>
      <p:bgPr>
        <a:solidFill>
          <a:srgbClr val="E6F4FA"/>
        </a:solidFill>
      </p:bgPr>
    </p:bg>
    <p:spTree>
      <p:nvGrpSpPr>
        <p:cNvPr id="1" name=""/>
        <p:cNvGrpSpPr/>
        <p:nvPr/>
      </p:nvGrpSpPr>
      <p:grpSpPr>
        <a:xfrm>
          <a:off x="0" y="0"/>
          <a:ext cx="0" cy="0"/>
          <a:chOff x="0" y="0"/>
          <a:chExt cx="0" cy="0"/>
        </a:xfrm>
      </p:grpSpPr>
      <p:grpSp>
        <p:nvGrpSpPr>
          <p:cNvPr name="Group 2" id="2"/>
          <p:cNvGrpSpPr/>
          <p:nvPr/>
        </p:nvGrpSpPr>
        <p:grpSpPr>
          <a:xfrm rot="0">
            <a:off x="0" y="0"/>
            <a:ext cx="6907094" cy="7037529"/>
            <a:chOff x="0" y="0"/>
            <a:chExt cx="1819152" cy="1853505"/>
          </a:xfrm>
        </p:grpSpPr>
        <p:sp>
          <p:nvSpPr>
            <p:cNvPr name="Freeform 3" id="3"/>
            <p:cNvSpPr/>
            <p:nvPr/>
          </p:nvSpPr>
          <p:spPr>
            <a:xfrm flipH="false" flipV="false" rot="0">
              <a:off x="0" y="0"/>
              <a:ext cx="1819152" cy="1853505"/>
            </a:xfrm>
            <a:custGeom>
              <a:avLst/>
              <a:gdLst/>
              <a:ahLst/>
              <a:cxnLst/>
              <a:rect r="r" b="b" t="t" l="l"/>
              <a:pathLst>
                <a:path h="1853505" w="1819152">
                  <a:moveTo>
                    <a:pt x="0" y="0"/>
                  </a:moveTo>
                  <a:lnTo>
                    <a:pt x="1819152" y="0"/>
                  </a:lnTo>
                  <a:lnTo>
                    <a:pt x="1819152" y="1853505"/>
                  </a:lnTo>
                  <a:lnTo>
                    <a:pt x="0" y="1853505"/>
                  </a:lnTo>
                  <a:close/>
                </a:path>
              </a:pathLst>
            </a:custGeom>
            <a:solidFill>
              <a:srgbClr val="99D4ED"/>
            </a:solidFill>
            <a:ln cap="sq">
              <a:noFill/>
              <a:prstDash val="solid"/>
              <a:miter/>
            </a:ln>
          </p:spPr>
        </p:sp>
        <p:sp>
          <p:nvSpPr>
            <p:cNvPr name="TextBox 4" id="4"/>
            <p:cNvSpPr txBox="true"/>
            <p:nvPr/>
          </p:nvSpPr>
          <p:spPr>
            <a:xfrm>
              <a:off x="0" y="-19050"/>
              <a:ext cx="1819152" cy="1872555"/>
            </a:xfrm>
            <a:prstGeom prst="rect">
              <a:avLst/>
            </a:prstGeom>
          </p:spPr>
          <p:txBody>
            <a:bodyPr anchor="ctr" rtlCol="false" tIns="50800" lIns="50800" bIns="50800" rIns="50800"/>
            <a:lstStyle/>
            <a:p>
              <a:pPr algn="ctr" marL="0" indent="0" lvl="0">
                <a:lnSpc>
                  <a:spcPts val="2639"/>
                </a:lnSpc>
                <a:spcBef>
                  <a:spcPct val="0"/>
                </a:spcBef>
              </a:pPr>
            </a:p>
          </p:txBody>
        </p:sp>
      </p:grpSp>
      <p:grpSp>
        <p:nvGrpSpPr>
          <p:cNvPr name="Group 5" id="5"/>
          <p:cNvGrpSpPr/>
          <p:nvPr/>
        </p:nvGrpSpPr>
        <p:grpSpPr>
          <a:xfrm rot="0">
            <a:off x="0" y="7037529"/>
            <a:ext cx="6907094" cy="3249471"/>
            <a:chOff x="0" y="0"/>
            <a:chExt cx="1819152" cy="855828"/>
          </a:xfrm>
        </p:grpSpPr>
        <p:sp>
          <p:nvSpPr>
            <p:cNvPr name="Freeform 6" id="6"/>
            <p:cNvSpPr/>
            <p:nvPr/>
          </p:nvSpPr>
          <p:spPr>
            <a:xfrm flipH="false" flipV="false" rot="0">
              <a:off x="0" y="0"/>
              <a:ext cx="1819152" cy="855828"/>
            </a:xfrm>
            <a:custGeom>
              <a:avLst/>
              <a:gdLst/>
              <a:ahLst/>
              <a:cxnLst/>
              <a:rect r="r" b="b" t="t" l="l"/>
              <a:pathLst>
                <a:path h="855828" w="1819152">
                  <a:moveTo>
                    <a:pt x="0" y="0"/>
                  </a:moveTo>
                  <a:lnTo>
                    <a:pt x="1819152" y="0"/>
                  </a:lnTo>
                  <a:lnTo>
                    <a:pt x="1819152" y="855828"/>
                  </a:lnTo>
                  <a:lnTo>
                    <a:pt x="0" y="855828"/>
                  </a:lnTo>
                  <a:close/>
                </a:path>
              </a:pathLst>
            </a:custGeom>
            <a:solidFill>
              <a:srgbClr val="F1B756"/>
            </a:solidFill>
            <a:ln cap="sq">
              <a:noFill/>
              <a:prstDash val="solid"/>
              <a:miter/>
            </a:ln>
          </p:spPr>
        </p:sp>
        <p:sp>
          <p:nvSpPr>
            <p:cNvPr name="TextBox 7" id="7"/>
            <p:cNvSpPr txBox="true"/>
            <p:nvPr/>
          </p:nvSpPr>
          <p:spPr>
            <a:xfrm>
              <a:off x="0" y="-19050"/>
              <a:ext cx="1819152" cy="874878"/>
            </a:xfrm>
            <a:prstGeom prst="rect">
              <a:avLst/>
            </a:prstGeom>
          </p:spPr>
          <p:txBody>
            <a:bodyPr anchor="ctr" rtlCol="false" tIns="50800" lIns="50800" bIns="50800" rIns="50800"/>
            <a:lstStyle/>
            <a:p>
              <a:pPr algn="ctr" marL="0" indent="0" lvl="0">
                <a:lnSpc>
                  <a:spcPts val="2639"/>
                </a:lnSpc>
                <a:spcBef>
                  <a:spcPct val="0"/>
                </a:spcBef>
              </a:pPr>
            </a:p>
          </p:txBody>
        </p:sp>
      </p:grpSp>
      <p:grpSp>
        <p:nvGrpSpPr>
          <p:cNvPr name="Group 8" id="8"/>
          <p:cNvGrpSpPr/>
          <p:nvPr/>
        </p:nvGrpSpPr>
        <p:grpSpPr>
          <a:xfrm rot="0">
            <a:off x="7498827" y="2253801"/>
            <a:ext cx="9760473" cy="7004499"/>
            <a:chOff x="0" y="0"/>
            <a:chExt cx="2570660" cy="1844806"/>
          </a:xfrm>
        </p:grpSpPr>
        <p:sp>
          <p:nvSpPr>
            <p:cNvPr name="Freeform 9" id="9"/>
            <p:cNvSpPr/>
            <p:nvPr/>
          </p:nvSpPr>
          <p:spPr>
            <a:xfrm flipH="false" flipV="false" rot="0">
              <a:off x="0" y="0"/>
              <a:ext cx="2570660" cy="1844806"/>
            </a:xfrm>
            <a:custGeom>
              <a:avLst/>
              <a:gdLst/>
              <a:ahLst/>
              <a:cxnLst/>
              <a:rect r="r" b="b" t="t" l="l"/>
              <a:pathLst>
                <a:path h="1844806" w="2570660">
                  <a:moveTo>
                    <a:pt x="0" y="0"/>
                  </a:moveTo>
                  <a:lnTo>
                    <a:pt x="2570660" y="0"/>
                  </a:lnTo>
                  <a:lnTo>
                    <a:pt x="2570660" y="1844806"/>
                  </a:lnTo>
                  <a:lnTo>
                    <a:pt x="0" y="1844806"/>
                  </a:lnTo>
                  <a:close/>
                </a:path>
              </a:pathLst>
            </a:custGeom>
            <a:solidFill>
              <a:srgbClr val="FEF4E9"/>
            </a:solidFill>
          </p:spPr>
        </p:sp>
        <p:sp>
          <p:nvSpPr>
            <p:cNvPr name="TextBox 10" id="10"/>
            <p:cNvSpPr txBox="true"/>
            <p:nvPr/>
          </p:nvSpPr>
          <p:spPr>
            <a:xfrm>
              <a:off x="0" y="-19050"/>
              <a:ext cx="2570660" cy="1863856"/>
            </a:xfrm>
            <a:prstGeom prst="rect">
              <a:avLst/>
            </a:prstGeom>
          </p:spPr>
          <p:txBody>
            <a:bodyPr anchor="ctr" rtlCol="false" tIns="50800" lIns="50800" bIns="50800" rIns="50800"/>
            <a:lstStyle/>
            <a:p>
              <a:pPr algn="ctr">
                <a:lnSpc>
                  <a:spcPts val="2639"/>
                </a:lnSpc>
              </a:pPr>
            </a:p>
          </p:txBody>
        </p:sp>
      </p:grpSp>
      <p:grpSp>
        <p:nvGrpSpPr>
          <p:cNvPr name="Group 11" id="11"/>
          <p:cNvGrpSpPr/>
          <p:nvPr/>
        </p:nvGrpSpPr>
        <p:grpSpPr>
          <a:xfrm rot="0">
            <a:off x="7498827" y="1028700"/>
            <a:ext cx="9760473" cy="1225101"/>
            <a:chOff x="0" y="0"/>
            <a:chExt cx="2570660" cy="322660"/>
          </a:xfrm>
        </p:grpSpPr>
        <p:sp>
          <p:nvSpPr>
            <p:cNvPr name="Freeform 12" id="12"/>
            <p:cNvSpPr/>
            <p:nvPr/>
          </p:nvSpPr>
          <p:spPr>
            <a:xfrm flipH="false" flipV="false" rot="0">
              <a:off x="0" y="0"/>
              <a:ext cx="2570660" cy="322660"/>
            </a:xfrm>
            <a:custGeom>
              <a:avLst/>
              <a:gdLst/>
              <a:ahLst/>
              <a:cxnLst/>
              <a:rect r="r" b="b" t="t" l="l"/>
              <a:pathLst>
                <a:path h="322660" w="2570660">
                  <a:moveTo>
                    <a:pt x="0" y="0"/>
                  </a:moveTo>
                  <a:lnTo>
                    <a:pt x="2570660" y="0"/>
                  </a:lnTo>
                  <a:lnTo>
                    <a:pt x="2570660" y="322660"/>
                  </a:lnTo>
                  <a:lnTo>
                    <a:pt x="0" y="322660"/>
                  </a:lnTo>
                  <a:close/>
                </a:path>
              </a:pathLst>
            </a:custGeom>
            <a:solidFill>
              <a:srgbClr val="F9B062"/>
            </a:solidFill>
          </p:spPr>
        </p:sp>
        <p:sp>
          <p:nvSpPr>
            <p:cNvPr name="TextBox 13" id="13"/>
            <p:cNvSpPr txBox="true"/>
            <p:nvPr/>
          </p:nvSpPr>
          <p:spPr>
            <a:xfrm>
              <a:off x="0" y="-19050"/>
              <a:ext cx="2570660" cy="341710"/>
            </a:xfrm>
            <a:prstGeom prst="rect">
              <a:avLst/>
            </a:prstGeom>
          </p:spPr>
          <p:txBody>
            <a:bodyPr anchor="ctr" rtlCol="false" tIns="50800" lIns="50800" bIns="50800" rIns="50800"/>
            <a:lstStyle/>
            <a:p>
              <a:pPr algn="ctr">
                <a:lnSpc>
                  <a:spcPts val="2639"/>
                </a:lnSpc>
              </a:pPr>
            </a:p>
          </p:txBody>
        </p:sp>
      </p:grpSp>
      <p:sp>
        <p:nvSpPr>
          <p:cNvPr name="Freeform 14" id="14"/>
          <p:cNvSpPr/>
          <p:nvPr/>
        </p:nvSpPr>
        <p:spPr>
          <a:xfrm flipH="false" flipV="false" rot="0">
            <a:off x="1728159" y="6604864"/>
            <a:ext cx="3543872" cy="4114800"/>
          </a:xfrm>
          <a:custGeom>
            <a:avLst/>
            <a:gdLst/>
            <a:ahLst/>
            <a:cxnLst/>
            <a:rect r="r" b="b" t="t" l="l"/>
            <a:pathLst>
              <a:path h="4114800" w="3543872">
                <a:moveTo>
                  <a:pt x="0" y="0"/>
                </a:moveTo>
                <a:lnTo>
                  <a:pt x="3543871" y="0"/>
                </a:lnTo>
                <a:lnTo>
                  <a:pt x="3543871" y="4114800"/>
                </a:lnTo>
                <a:lnTo>
                  <a:pt x="0" y="4114800"/>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15" id="15"/>
          <p:cNvSpPr txBox="true"/>
          <p:nvPr/>
        </p:nvSpPr>
        <p:spPr>
          <a:xfrm rot="0">
            <a:off x="1028700" y="1076325"/>
            <a:ext cx="4942789" cy="866775"/>
          </a:xfrm>
          <a:prstGeom prst="rect">
            <a:avLst/>
          </a:prstGeom>
        </p:spPr>
        <p:txBody>
          <a:bodyPr anchor="t" rtlCol="false" tIns="0" lIns="0" bIns="0" rIns="0">
            <a:spAutoFit/>
          </a:bodyPr>
          <a:lstStyle/>
          <a:p>
            <a:pPr algn="l" marL="0" indent="0" lvl="0">
              <a:lnSpc>
                <a:spcPts val="6600"/>
              </a:lnSpc>
              <a:spcBef>
                <a:spcPct val="0"/>
              </a:spcBef>
            </a:pPr>
            <a:r>
              <a:rPr lang="en-US" b="true" sz="6000">
                <a:solidFill>
                  <a:srgbClr val="004A69"/>
                </a:solidFill>
                <a:latin typeface="Trebuchet MS Bold"/>
                <a:ea typeface="Trebuchet MS Bold"/>
                <a:cs typeface="Trebuchet MS Bold"/>
                <a:sym typeface="Trebuchet MS Bold"/>
              </a:rPr>
              <a:t>Rights</a:t>
            </a:r>
          </a:p>
        </p:txBody>
      </p:sp>
      <p:sp>
        <p:nvSpPr>
          <p:cNvPr name="TextBox 16" id="16"/>
          <p:cNvSpPr txBox="true"/>
          <p:nvPr/>
        </p:nvSpPr>
        <p:spPr>
          <a:xfrm rot="0">
            <a:off x="1028700" y="3731719"/>
            <a:ext cx="4849694" cy="2277110"/>
          </a:xfrm>
          <a:prstGeom prst="rect">
            <a:avLst/>
          </a:prstGeom>
        </p:spPr>
        <p:txBody>
          <a:bodyPr anchor="t" rtlCol="false" tIns="0" lIns="0" bIns="0" rIns="0">
            <a:spAutoFit/>
          </a:bodyPr>
          <a:lstStyle/>
          <a:p>
            <a:pPr algn="l" marL="0" indent="0" lvl="0">
              <a:lnSpc>
                <a:spcPts val="3640"/>
              </a:lnSpc>
              <a:spcBef>
                <a:spcPct val="0"/>
              </a:spcBef>
            </a:pPr>
            <a:r>
              <a:rPr lang="en-US" sz="2600">
                <a:solidFill>
                  <a:srgbClr val="004A69"/>
                </a:solidFill>
                <a:latin typeface="Trebuchet MS"/>
                <a:ea typeface="Trebuchet MS"/>
                <a:cs typeface="Trebuchet MS"/>
                <a:sym typeface="Trebuchet MS"/>
              </a:rPr>
              <a:t>Through these policies, we want to understand young people’s views on the future of Human Rights in Scotland, both in law and in practice.</a:t>
            </a:r>
          </a:p>
        </p:txBody>
      </p:sp>
      <p:sp>
        <p:nvSpPr>
          <p:cNvPr name="TextBox 17" id="17"/>
          <p:cNvSpPr txBox="true"/>
          <p:nvPr/>
        </p:nvSpPr>
        <p:spPr>
          <a:xfrm rot="0">
            <a:off x="7865146" y="1288919"/>
            <a:ext cx="9027835" cy="815340"/>
          </a:xfrm>
          <a:prstGeom prst="rect">
            <a:avLst/>
          </a:prstGeom>
        </p:spPr>
        <p:txBody>
          <a:bodyPr anchor="t" rtlCol="false" tIns="0" lIns="0" bIns="0" rIns="0">
            <a:spAutoFit/>
          </a:bodyPr>
          <a:lstStyle/>
          <a:p>
            <a:pPr algn="l" marL="0" indent="0" lvl="0">
              <a:lnSpc>
                <a:spcPts val="6269"/>
              </a:lnSpc>
              <a:spcBef>
                <a:spcPct val="0"/>
              </a:spcBef>
            </a:pPr>
            <a:r>
              <a:rPr lang="en-US" b="true" sz="5699">
                <a:solidFill>
                  <a:srgbClr val="000000"/>
                </a:solidFill>
                <a:latin typeface="Trebuchet MS Bold"/>
                <a:ea typeface="Trebuchet MS Bold"/>
                <a:cs typeface="Trebuchet MS Bold"/>
                <a:sym typeface="Trebuchet MS Bold"/>
              </a:rPr>
              <a:t>Policy #4</a:t>
            </a:r>
          </a:p>
        </p:txBody>
      </p:sp>
      <p:sp>
        <p:nvSpPr>
          <p:cNvPr name="TextBox 18" id="18"/>
          <p:cNvSpPr txBox="true"/>
          <p:nvPr/>
        </p:nvSpPr>
        <p:spPr>
          <a:xfrm rot="0">
            <a:off x="7865146" y="2901726"/>
            <a:ext cx="9027835" cy="5622925"/>
          </a:xfrm>
          <a:prstGeom prst="rect">
            <a:avLst/>
          </a:prstGeom>
        </p:spPr>
        <p:txBody>
          <a:bodyPr anchor="t" rtlCol="false" tIns="0" lIns="0" bIns="0" rIns="0">
            <a:spAutoFit/>
          </a:bodyPr>
          <a:lstStyle/>
          <a:p>
            <a:pPr algn="l" marL="0" indent="0" lvl="0">
              <a:lnSpc>
                <a:spcPts val="5599"/>
              </a:lnSpc>
              <a:spcBef>
                <a:spcPct val="0"/>
              </a:spcBef>
            </a:pPr>
            <a:r>
              <a:rPr lang="en-US" sz="3999">
                <a:solidFill>
                  <a:srgbClr val="004A69"/>
                </a:solidFill>
                <a:latin typeface="Trebuchet MS"/>
                <a:ea typeface="Trebuchet MS"/>
                <a:cs typeface="Trebuchet MS"/>
                <a:sym typeface="Trebuchet MS"/>
              </a:rPr>
              <a:t>The Scottish Government should deliver its promise of introducing the ‘Human Rights Bill for Scotland’ in order to incorporate treaties that will better protect disabled people’s rights, rights of black and ethnic minority people, women’s rights and LGBTQ+ rights.</a:t>
            </a:r>
          </a:p>
        </p:txBody>
      </p:sp>
    </p:spTree>
  </p:cSld>
  <p:clrMapOvr>
    <a:masterClrMapping/>
  </p:clrMapOvr>
</p:sld>
</file>

<file path=ppt/slides/slide38.xml><?xml version="1.0" encoding="utf-8"?>
<p:sld xmlns:p="http://schemas.openxmlformats.org/presentationml/2006/main" xmlns:a="http://schemas.openxmlformats.org/drawingml/2006/main" xmlns:r="http://schemas.openxmlformats.org/officeDocument/2006/relationships">
  <p:cSld>
    <p:bg>
      <p:bgPr>
        <a:solidFill>
          <a:srgbClr val="E6F4FA"/>
        </a:solidFill>
      </p:bgPr>
    </p:bg>
    <p:spTree>
      <p:nvGrpSpPr>
        <p:cNvPr id="1" name=""/>
        <p:cNvGrpSpPr/>
        <p:nvPr/>
      </p:nvGrpSpPr>
      <p:grpSpPr>
        <a:xfrm>
          <a:off x="0" y="0"/>
          <a:ext cx="0" cy="0"/>
          <a:chOff x="0" y="0"/>
          <a:chExt cx="0" cy="0"/>
        </a:xfrm>
      </p:grpSpPr>
      <p:grpSp>
        <p:nvGrpSpPr>
          <p:cNvPr name="Group 2" id="2"/>
          <p:cNvGrpSpPr/>
          <p:nvPr/>
        </p:nvGrpSpPr>
        <p:grpSpPr>
          <a:xfrm rot="0">
            <a:off x="0" y="0"/>
            <a:ext cx="6907094" cy="7037529"/>
            <a:chOff x="0" y="0"/>
            <a:chExt cx="1819152" cy="1853505"/>
          </a:xfrm>
        </p:grpSpPr>
        <p:sp>
          <p:nvSpPr>
            <p:cNvPr name="Freeform 3" id="3"/>
            <p:cNvSpPr/>
            <p:nvPr/>
          </p:nvSpPr>
          <p:spPr>
            <a:xfrm flipH="false" flipV="false" rot="0">
              <a:off x="0" y="0"/>
              <a:ext cx="1819152" cy="1853505"/>
            </a:xfrm>
            <a:custGeom>
              <a:avLst/>
              <a:gdLst/>
              <a:ahLst/>
              <a:cxnLst/>
              <a:rect r="r" b="b" t="t" l="l"/>
              <a:pathLst>
                <a:path h="1853505" w="1819152">
                  <a:moveTo>
                    <a:pt x="0" y="0"/>
                  </a:moveTo>
                  <a:lnTo>
                    <a:pt x="1819152" y="0"/>
                  </a:lnTo>
                  <a:lnTo>
                    <a:pt x="1819152" y="1853505"/>
                  </a:lnTo>
                  <a:lnTo>
                    <a:pt x="0" y="1853505"/>
                  </a:lnTo>
                  <a:close/>
                </a:path>
              </a:pathLst>
            </a:custGeom>
            <a:solidFill>
              <a:srgbClr val="99D4ED"/>
            </a:solidFill>
            <a:ln cap="sq">
              <a:noFill/>
              <a:prstDash val="solid"/>
              <a:miter/>
            </a:ln>
          </p:spPr>
        </p:sp>
        <p:sp>
          <p:nvSpPr>
            <p:cNvPr name="TextBox 4" id="4"/>
            <p:cNvSpPr txBox="true"/>
            <p:nvPr/>
          </p:nvSpPr>
          <p:spPr>
            <a:xfrm>
              <a:off x="0" y="-19050"/>
              <a:ext cx="1819152" cy="1872555"/>
            </a:xfrm>
            <a:prstGeom prst="rect">
              <a:avLst/>
            </a:prstGeom>
          </p:spPr>
          <p:txBody>
            <a:bodyPr anchor="ctr" rtlCol="false" tIns="50800" lIns="50800" bIns="50800" rIns="50800"/>
            <a:lstStyle/>
            <a:p>
              <a:pPr algn="ctr" marL="0" indent="0" lvl="0">
                <a:lnSpc>
                  <a:spcPts val="2639"/>
                </a:lnSpc>
                <a:spcBef>
                  <a:spcPct val="0"/>
                </a:spcBef>
              </a:pPr>
            </a:p>
          </p:txBody>
        </p:sp>
      </p:grpSp>
      <p:grpSp>
        <p:nvGrpSpPr>
          <p:cNvPr name="Group 5" id="5"/>
          <p:cNvGrpSpPr/>
          <p:nvPr/>
        </p:nvGrpSpPr>
        <p:grpSpPr>
          <a:xfrm rot="0">
            <a:off x="0" y="7037529"/>
            <a:ext cx="6907094" cy="3249471"/>
            <a:chOff x="0" y="0"/>
            <a:chExt cx="1819152" cy="855828"/>
          </a:xfrm>
        </p:grpSpPr>
        <p:sp>
          <p:nvSpPr>
            <p:cNvPr name="Freeform 6" id="6"/>
            <p:cNvSpPr/>
            <p:nvPr/>
          </p:nvSpPr>
          <p:spPr>
            <a:xfrm flipH="false" flipV="false" rot="0">
              <a:off x="0" y="0"/>
              <a:ext cx="1819152" cy="855828"/>
            </a:xfrm>
            <a:custGeom>
              <a:avLst/>
              <a:gdLst/>
              <a:ahLst/>
              <a:cxnLst/>
              <a:rect r="r" b="b" t="t" l="l"/>
              <a:pathLst>
                <a:path h="855828" w="1819152">
                  <a:moveTo>
                    <a:pt x="0" y="0"/>
                  </a:moveTo>
                  <a:lnTo>
                    <a:pt x="1819152" y="0"/>
                  </a:lnTo>
                  <a:lnTo>
                    <a:pt x="1819152" y="855828"/>
                  </a:lnTo>
                  <a:lnTo>
                    <a:pt x="0" y="855828"/>
                  </a:lnTo>
                  <a:close/>
                </a:path>
              </a:pathLst>
            </a:custGeom>
            <a:solidFill>
              <a:srgbClr val="F1B756"/>
            </a:solidFill>
            <a:ln cap="sq">
              <a:noFill/>
              <a:prstDash val="solid"/>
              <a:miter/>
            </a:ln>
          </p:spPr>
        </p:sp>
        <p:sp>
          <p:nvSpPr>
            <p:cNvPr name="TextBox 7" id="7"/>
            <p:cNvSpPr txBox="true"/>
            <p:nvPr/>
          </p:nvSpPr>
          <p:spPr>
            <a:xfrm>
              <a:off x="0" y="-19050"/>
              <a:ext cx="1819152" cy="874878"/>
            </a:xfrm>
            <a:prstGeom prst="rect">
              <a:avLst/>
            </a:prstGeom>
          </p:spPr>
          <p:txBody>
            <a:bodyPr anchor="ctr" rtlCol="false" tIns="50800" lIns="50800" bIns="50800" rIns="50800"/>
            <a:lstStyle/>
            <a:p>
              <a:pPr algn="ctr" marL="0" indent="0" lvl="0">
                <a:lnSpc>
                  <a:spcPts val="2639"/>
                </a:lnSpc>
                <a:spcBef>
                  <a:spcPct val="0"/>
                </a:spcBef>
              </a:pPr>
            </a:p>
          </p:txBody>
        </p:sp>
      </p:grpSp>
      <p:grpSp>
        <p:nvGrpSpPr>
          <p:cNvPr name="Group 8" id="8"/>
          <p:cNvGrpSpPr/>
          <p:nvPr/>
        </p:nvGrpSpPr>
        <p:grpSpPr>
          <a:xfrm rot="0">
            <a:off x="7498827" y="2253801"/>
            <a:ext cx="9760473" cy="7004499"/>
            <a:chOff x="0" y="0"/>
            <a:chExt cx="2570660" cy="1844806"/>
          </a:xfrm>
        </p:grpSpPr>
        <p:sp>
          <p:nvSpPr>
            <p:cNvPr name="Freeform 9" id="9"/>
            <p:cNvSpPr/>
            <p:nvPr/>
          </p:nvSpPr>
          <p:spPr>
            <a:xfrm flipH="false" flipV="false" rot="0">
              <a:off x="0" y="0"/>
              <a:ext cx="2570660" cy="1844806"/>
            </a:xfrm>
            <a:custGeom>
              <a:avLst/>
              <a:gdLst/>
              <a:ahLst/>
              <a:cxnLst/>
              <a:rect r="r" b="b" t="t" l="l"/>
              <a:pathLst>
                <a:path h="1844806" w="2570660">
                  <a:moveTo>
                    <a:pt x="0" y="0"/>
                  </a:moveTo>
                  <a:lnTo>
                    <a:pt x="2570660" y="0"/>
                  </a:lnTo>
                  <a:lnTo>
                    <a:pt x="2570660" y="1844806"/>
                  </a:lnTo>
                  <a:lnTo>
                    <a:pt x="0" y="1844806"/>
                  </a:lnTo>
                  <a:close/>
                </a:path>
              </a:pathLst>
            </a:custGeom>
            <a:solidFill>
              <a:srgbClr val="FEF4E9"/>
            </a:solidFill>
          </p:spPr>
        </p:sp>
        <p:sp>
          <p:nvSpPr>
            <p:cNvPr name="TextBox 10" id="10"/>
            <p:cNvSpPr txBox="true"/>
            <p:nvPr/>
          </p:nvSpPr>
          <p:spPr>
            <a:xfrm>
              <a:off x="0" y="-19050"/>
              <a:ext cx="2570660" cy="1863856"/>
            </a:xfrm>
            <a:prstGeom prst="rect">
              <a:avLst/>
            </a:prstGeom>
          </p:spPr>
          <p:txBody>
            <a:bodyPr anchor="ctr" rtlCol="false" tIns="50800" lIns="50800" bIns="50800" rIns="50800"/>
            <a:lstStyle/>
            <a:p>
              <a:pPr algn="ctr">
                <a:lnSpc>
                  <a:spcPts val="2639"/>
                </a:lnSpc>
              </a:pPr>
            </a:p>
          </p:txBody>
        </p:sp>
      </p:grpSp>
      <p:grpSp>
        <p:nvGrpSpPr>
          <p:cNvPr name="Group 11" id="11"/>
          <p:cNvGrpSpPr/>
          <p:nvPr/>
        </p:nvGrpSpPr>
        <p:grpSpPr>
          <a:xfrm rot="0">
            <a:off x="7498827" y="1028700"/>
            <a:ext cx="9760473" cy="1225101"/>
            <a:chOff x="0" y="0"/>
            <a:chExt cx="2570660" cy="322660"/>
          </a:xfrm>
        </p:grpSpPr>
        <p:sp>
          <p:nvSpPr>
            <p:cNvPr name="Freeform 12" id="12"/>
            <p:cNvSpPr/>
            <p:nvPr/>
          </p:nvSpPr>
          <p:spPr>
            <a:xfrm flipH="false" flipV="false" rot="0">
              <a:off x="0" y="0"/>
              <a:ext cx="2570660" cy="322660"/>
            </a:xfrm>
            <a:custGeom>
              <a:avLst/>
              <a:gdLst/>
              <a:ahLst/>
              <a:cxnLst/>
              <a:rect r="r" b="b" t="t" l="l"/>
              <a:pathLst>
                <a:path h="322660" w="2570660">
                  <a:moveTo>
                    <a:pt x="0" y="0"/>
                  </a:moveTo>
                  <a:lnTo>
                    <a:pt x="2570660" y="0"/>
                  </a:lnTo>
                  <a:lnTo>
                    <a:pt x="2570660" y="322660"/>
                  </a:lnTo>
                  <a:lnTo>
                    <a:pt x="0" y="322660"/>
                  </a:lnTo>
                  <a:close/>
                </a:path>
              </a:pathLst>
            </a:custGeom>
            <a:solidFill>
              <a:srgbClr val="F9B062"/>
            </a:solidFill>
          </p:spPr>
        </p:sp>
        <p:sp>
          <p:nvSpPr>
            <p:cNvPr name="TextBox 13" id="13"/>
            <p:cNvSpPr txBox="true"/>
            <p:nvPr/>
          </p:nvSpPr>
          <p:spPr>
            <a:xfrm>
              <a:off x="0" y="-19050"/>
              <a:ext cx="2570660" cy="341710"/>
            </a:xfrm>
            <a:prstGeom prst="rect">
              <a:avLst/>
            </a:prstGeom>
          </p:spPr>
          <p:txBody>
            <a:bodyPr anchor="ctr" rtlCol="false" tIns="50800" lIns="50800" bIns="50800" rIns="50800"/>
            <a:lstStyle/>
            <a:p>
              <a:pPr algn="ctr">
                <a:lnSpc>
                  <a:spcPts val="2639"/>
                </a:lnSpc>
              </a:pPr>
            </a:p>
          </p:txBody>
        </p:sp>
      </p:grpSp>
      <p:sp>
        <p:nvSpPr>
          <p:cNvPr name="Freeform 14" id="14"/>
          <p:cNvSpPr/>
          <p:nvPr/>
        </p:nvSpPr>
        <p:spPr>
          <a:xfrm flipH="false" flipV="false" rot="0">
            <a:off x="1728159" y="6604864"/>
            <a:ext cx="3543872" cy="4114800"/>
          </a:xfrm>
          <a:custGeom>
            <a:avLst/>
            <a:gdLst/>
            <a:ahLst/>
            <a:cxnLst/>
            <a:rect r="r" b="b" t="t" l="l"/>
            <a:pathLst>
              <a:path h="4114800" w="3543872">
                <a:moveTo>
                  <a:pt x="0" y="0"/>
                </a:moveTo>
                <a:lnTo>
                  <a:pt x="3543871" y="0"/>
                </a:lnTo>
                <a:lnTo>
                  <a:pt x="3543871" y="4114800"/>
                </a:lnTo>
                <a:lnTo>
                  <a:pt x="0" y="4114800"/>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15" id="15"/>
          <p:cNvSpPr txBox="true"/>
          <p:nvPr/>
        </p:nvSpPr>
        <p:spPr>
          <a:xfrm rot="0">
            <a:off x="1028700" y="1076325"/>
            <a:ext cx="4942789" cy="866775"/>
          </a:xfrm>
          <a:prstGeom prst="rect">
            <a:avLst/>
          </a:prstGeom>
        </p:spPr>
        <p:txBody>
          <a:bodyPr anchor="t" rtlCol="false" tIns="0" lIns="0" bIns="0" rIns="0">
            <a:spAutoFit/>
          </a:bodyPr>
          <a:lstStyle/>
          <a:p>
            <a:pPr algn="l" marL="0" indent="0" lvl="0">
              <a:lnSpc>
                <a:spcPts val="6600"/>
              </a:lnSpc>
              <a:spcBef>
                <a:spcPct val="0"/>
              </a:spcBef>
            </a:pPr>
            <a:r>
              <a:rPr lang="en-US" b="true" sz="6000">
                <a:solidFill>
                  <a:srgbClr val="004A69"/>
                </a:solidFill>
                <a:latin typeface="Trebuchet MS Bold"/>
                <a:ea typeface="Trebuchet MS Bold"/>
                <a:cs typeface="Trebuchet MS Bold"/>
                <a:sym typeface="Trebuchet MS Bold"/>
              </a:rPr>
              <a:t>Rights</a:t>
            </a:r>
          </a:p>
        </p:txBody>
      </p:sp>
      <p:sp>
        <p:nvSpPr>
          <p:cNvPr name="TextBox 16" id="16"/>
          <p:cNvSpPr txBox="true"/>
          <p:nvPr/>
        </p:nvSpPr>
        <p:spPr>
          <a:xfrm rot="0">
            <a:off x="1028700" y="3731719"/>
            <a:ext cx="4849694" cy="2277110"/>
          </a:xfrm>
          <a:prstGeom prst="rect">
            <a:avLst/>
          </a:prstGeom>
        </p:spPr>
        <p:txBody>
          <a:bodyPr anchor="t" rtlCol="false" tIns="0" lIns="0" bIns="0" rIns="0">
            <a:spAutoFit/>
          </a:bodyPr>
          <a:lstStyle/>
          <a:p>
            <a:pPr algn="l" marL="0" indent="0" lvl="0">
              <a:lnSpc>
                <a:spcPts val="3640"/>
              </a:lnSpc>
              <a:spcBef>
                <a:spcPct val="0"/>
              </a:spcBef>
            </a:pPr>
            <a:r>
              <a:rPr lang="en-US" sz="2600">
                <a:solidFill>
                  <a:srgbClr val="004A69"/>
                </a:solidFill>
                <a:latin typeface="Trebuchet MS"/>
                <a:ea typeface="Trebuchet MS"/>
                <a:cs typeface="Trebuchet MS"/>
                <a:sym typeface="Trebuchet MS"/>
              </a:rPr>
              <a:t>Through these policies, we want to understand young people’s views on the future of Human Rights in Scotland, both in law and in practice.</a:t>
            </a:r>
          </a:p>
        </p:txBody>
      </p:sp>
      <p:sp>
        <p:nvSpPr>
          <p:cNvPr name="TextBox 17" id="17"/>
          <p:cNvSpPr txBox="true"/>
          <p:nvPr/>
        </p:nvSpPr>
        <p:spPr>
          <a:xfrm rot="0">
            <a:off x="7865146" y="1288919"/>
            <a:ext cx="9027835" cy="815340"/>
          </a:xfrm>
          <a:prstGeom prst="rect">
            <a:avLst/>
          </a:prstGeom>
        </p:spPr>
        <p:txBody>
          <a:bodyPr anchor="t" rtlCol="false" tIns="0" lIns="0" bIns="0" rIns="0">
            <a:spAutoFit/>
          </a:bodyPr>
          <a:lstStyle/>
          <a:p>
            <a:pPr algn="l" marL="0" indent="0" lvl="0">
              <a:lnSpc>
                <a:spcPts val="6269"/>
              </a:lnSpc>
              <a:spcBef>
                <a:spcPct val="0"/>
              </a:spcBef>
            </a:pPr>
            <a:r>
              <a:rPr lang="en-US" b="true" sz="5699">
                <a:solidFill>
                  <a:srgbClr val="000000"/>
                </a:solidFill>
                <a:latin typeface="Trebuchet MS Bold"/>
                <a:ea typeface="Trebuchet MS Bold"/>
                <a:cs typeface="Trebuchet MS Bold"/>
                <a:sym typeface="Trebuchet MS Bold"/>
              </a:rPr>
              <a:t>Policy #5</a:t>
            </a:r>
          </a:p>
        </p:txBody>
      </p:sp>
      <p:sp>
        <p:nvSpPr>
          <p:cNvPr name="TextBox 18" id="18"/>
          <p:cNvSpPr txBox="true"/>
          <p:nvPr/>
        </p:nvSpPr>
        <p:spPr>
          <a:xfrm rot="0">
            <a:off x="7865146" y="3606576"/>
            <a:ext cx="9027835" cy="4213225"/>
          </a:xfrm>
          <a:prstGeom prst="rect">
            <a:avLst/>
          </a:prstGeom>
        </p:spPr>
        <p:txBody>
          <a:bodyPr anchor="t" rtlCol="false" tIns="0" lIns="0" bIns="0" rIns="0">
            <a:spAutoFit/>
          </a:bodyPr>
          <a:lstStyle/>
          <a:p>
            <a:pPr algn="l" marL="0" indent="0" lvl="0">
              <a:lnSpc>
                <a:spcPts val="5599"/>
              </a:lnSpc>
              <a:spcBef>
                <a:spcPct val="0"/>
              </a:spcBef>
            </a:pPr>
            <a:r>
              <a:rPr lang="en-US" sz="3999">
                <a:solidFill>
                  <a:srgbClr val="004A69"/>
                </a:solidFill>
                <a:latin typeface="Trebuchet MS"/>
                <a:ea typeface="Trebuchet MS"/>
                <a:cs typeface="Trebuchet MS"/>
                <a:sym typeface="Trebuchet MS"/>
              </a:rPr>
              <a:t>The Scottish Government and other decision makers must uphold the right set out in Article 12 of the UNCRC to respect the views of children and young people in all decisions that affect them.</a:t>
            </a:r>
          </a:p>
        </p:txBody>
      </p:sp>
    </p:spTree>
  </p:cSld>
  <p:clrMapOvr>
    <a:masterClrMapping/>
  </p:clrMapOvr>
</p:sld>
</file>

<file path=ppt/slides/slide39.xml><?xml version="1.0" encoding="utf-8"?>
<p:sld xmlns:p="http://schemas.openxmlformats.org/presentationml/2006/main" xmlns:a="http://schemas.openxmlformats.org/drawingml/2006/main" xmlns:r="http://schemas.openxmlformats.org/officeDocument/2006/relationships">
  <p:cSld>
    <p:bg>
      <p:bgPr>
        <a:solidFill>
          <a:srgbClr val="E6F4FA"/>
        </a:solidFill>
      </p:bgPr>
    </p:bg>
    <p:spTree>
      <p:nvGrpSpPr>
        <p:cNvPr id="1" name=""/>
        <p:cNvGrpSpPr/>
        <p:nvPr/>
      </p:nvGrpSpPr>
      <p:grpSpPr>
        <a:xfrm>
          <a:off x="0" y="0"/>
          <a:ext cx="0" cy="0"/>
          <a:chOff x="0" y="0"/>
          <a:chExt cx="0" cy="0"/>
        </a:xfrm>
      </p:grpSpPr>
      <p:grpSp>
        <p:nvGrpSpPr>
          <p:cNvPr name="Group 2" id="2"/>
          <p:cNvGrpSpPr/>
          <p:nvPr/>
        </p:nvGrpSpPr>
        <p:grpSpPr>
          <a:xfrm rot="0">
            <a:off x="0" y="0"/>
            <a:ext cx="6907094" cy="7037529"/>
            <a:chOff x="0" y="0"/>
            <a:chExt cx="1819152" cy="1853505"/>
          </a:xfrm>
        </p:grpSpPr>
        <p:sp>
          <p:nvSpPr>
            <p:cNvPr name="Freeform 3" id="3"/>
            <p:cNvSpPr/>
            <p:nvPr/>
          </p:nvSpPr>
          <p:spPr>
            <a:xfrm flipH="false" flipV="false" rot="0">
              <a:off x="0" y="0"/>
              <a:ext cx="1819152" cy="1853505"/>
            </a:xfrm>
            <a:custGeom>
              <a:avLst/>
              <a:gdLst/>
              <a:ahLst/>
              <a:cxnLst/>
              <a:rect r="r" b="b" t="t" l="l"/>
              <a:pathLst>
                <a:path h="1853505" w="1819152">
                  <a:moveTo>
                    <a:pt x="0" y="0"/>
                  </a:moveTo>
                  <a:lnTo>
                    <a:pt x="1819152" y="0"/>
                  </a:lnTo>
                  <a:lnTo>
                    <a:pt x="1819152" y="1853505"/>
                  </a:lnTo>
                  <a:lnTo>
                    <a:pt x="0" y="1853505"/>
                  </a:lnTo>
                  <a:close/>
                </a:path>
              </a:pathLst>
            </a:custGeom>
            <a:solidFill>
              <a:srgbClr val="99D4ED"/>
            </a:solidFill>
            <a:ln cap="sq">
              <a:noFill/>
              <a:prstDash val="solid"/>
              <a:miter/>
            </a:ln>
          </p:spPr>
        </p:sp>
        <p:sp>
          <p:nvSpPr>
            <p:cNvPr name="TextBox 4" id="4"/>
            <p:cNvSpPr txBox="true"/>
            <p:nvPr/>
          </p:nvSpPr>
          <p:spPr>
            <a:xfrm>
              <a:off x="0" y="-19050"/>
              <a:ext cx="1819152" cy="1872555"/>
            </a:xfrm>
            <a:prstGeom prst="rect">
              <a:avLst/>
            </a:prstGeom>
          </p:spPr>
          <p:txBody>
            <a:bodyPr anchor="ctr" rtlCol="false" tIns="50800" lIns="50800" bIns="50800" rIns="50800"/>
            <a:lstStyle/>
            <a:p>
              <a:pPr algn="ctr" marL="0" indent="0" lvl="0">
                <a:lnSpc>
                  <a:spcPts val="2639"/>
                </a:lnSpc>
                <a:spcBef>
                  <a:spcPct val="0"/>
                </a:spcBef>
              </a:pPr>
            </a:p>
          </p:txBody>
        </p:sp>
      </p:grpSp>
      <p:grpSp>
        <p:nvGrpSpPr>
          <p:cNvPr name="Group 5" id="5"/>
          <p:cNvGrpSpPr/>
          <p:nvPr/>
        </p:nvGrpSpPr>
        <p:grpSpPr>
          <a:xfrm rot="0">
            <a:off x="0" y="7037529"/>
            <a:ext cx="6907094" cy="3249471"/>
            <a:chOff x="0" y="0"/>
            <a:chExt cx="1819152" cy="855828"/>
          </a:xfrm>
        </p:grpSpPr>
        <p:sp>
          <p:nvSpPr>
            <p:cNvPr name="Freeform 6" id="6"/>
            <p:cNvSpPr/>
            <p:nvPr/>
          </p:nvSpPr>
          <p:spPr>
            <a:xfrm flipH="false" flipV="false" rot="0">
              <a:off x="0" y="0"/>
              <a:ext cx="1819152" cy="855828"/>
            </a:xfrm>
            <a:custGeom>
              <a:avLst/>
              <a:gdLst/>
              <a:ahLst/>
              <a:cxnLst/>
              <a:rect r="r" b="b" t="t" l="l"/>
              <a:pathLst>
                <a:path h="855828" w="1819152">
                  <a:moveTo>
                    <a:pt x="0" y="0"/>
                  </a:moveTo>
                  <a:lnTo>
                    <a:pt x="1819152" y="0"/>
                  </a:lnTo>
                  <a:lnTo>
                    <a:pt x="1819152" y="855828"/>
                  </a:lnTo>
                  <a:lnTo>
                    <a:pt x="0" y="855828"/>
                  </a:lnTo>
                  <a:close/>
                </a:path>
              </a:pathLst>
            </a:custGeom>
            <a:solidFill>
              <a:srgbClr val="F1B756"/>
            </a:solidFill>
            <a:ln cap="sq">
              <a:noFill/>
              <a:prstDash val="solid"/>
              <a:miter/>
            </a:ln>
          </p:spPr>
        </p:sp>
        <p:sp>
          <p:nvSpPr>
            <p:cNvPr name="TextBox 7" id="7"/>
            <p:cNvSpPr txBox="true"/>
            <p:nvPr/>
          </p:nvSpPr>
          <p:spPr>
            <a:xfrm>
              <a:off x="0" y="-19050"/>
              <a:ext cx="1819152" cy="874878"/>
            </a:xfrm>
            <a:prstGeom prst="rect">
              <a:avLst/>
            </a:prstGeom>
          </p:spPr>
          <p:txBody>
            <a:bodyPr anchor="ctr" rtlCol="false" tIns="50800" lIns="50800" bIns="50800" rIns="50800"/>
            <a:lstStyle/>
            <a:p>
              <a:pPr algn="ctr" marL="0" indent="0" lvl="0">
                <a:lnSpc>
                  <a:spcPts val="2639"/>
                </a:lnSpc>
                <a:spcBef>
                  <a:spcPct val="0"/>
                </a:spcBef>
              </a:pPr>
            </a:p>
          </p:txBody>
        </p:sp>
      </p:grpSp>
      <p:grpSp>
        <p:nvGrpSpPr>
          <p:cNvPr name="Group 8" id="8"/>
          <p:cNvGrpSpPr/>
          <p:nvPr/>
        </p:nvGrpSpPr>
        <p:grpSpPr>
          <a:xfrm rot="0">
            <a:off x="7498827" y="2253801"/>
            <a:ext cx="9760473" cy="7004499"/>
            <a:chOff x="0" y="0"/>
            <a:chExt cx="2570660" cy="1844806"/>
          </a:xfrm>
        </p:grpSpPr>
        <p:sp>
          <p:nvSpPr>
            <p:cNvPr name="Freeform 9" id="9"/>
            <p:cNvSpPr/>
            <p:nvPr/>
          </p:nvSpPr>
          <p:spPr>
            <a:xfrm flipH="false" flipV="false" rot="0">
              <a:off x="0" y="0"/>
              <a:ext cx="2570660" cy="1844806"/>
            </a:xfrm>
            <a:custGeom>
              <a:avLst/>
              <a:gdLst/>
              <a:ahLst/>
              <a:cxnLst/>
              <a:rect r="r" b="b" t="t" l="l"/>
              <a:pathLst>
                <a:path h="1844806" w="2570660">
                  <a:moveTo>
                    <a:pt x="0" y="0"/>
                  </a:moveTo>
                  <a:lnTo>
                    <a:pt x="2570660" y="0"/>
                  </a:lnTo>
                  <a:lnTo>
                    <a:pt x="2570660" y="1844806"/>
                  </a:lnTo>
                  <a:lnTo>
                    <a:pt x="0" y="1844806"/>
                  </a:lnTo>
                  <a:close/>
                </a:path>
              </a:pathLst>
            </a:custGeom>
            <a:solidFill>
              <a:srgbClr val="FEF4E9"/>
            </a:solidFill>
          </p:spPr>
        </p:sp>
        <p:sp>
          <p:nvSpPr>
            <p:cNvPr name="TextBox 10" id="10"/>
            <p:cNvSpPr txBox="true"/>
            <p:nvPr/>
          </p:nvSpPr>
          <p:spPr>
            <a:xfrm>
              <a:off x="0" y="-19050"/>
              <a:ext cx="2570660" cy="1863856"/>
            </a:xfrm>
            <a:prstGeom prst="rect">
              <a:avLst/>
            </a:prstGeom>
          </p:spPr>
          <p:txBody>
            <a:bodyPr anchor="ctr" rtlCol="false" tIns="50800" lIns="50800" bIns="50800" rIns="50800"/>
            <a:lstStyle/>
            <a:p>
              <a:pPr algn="ctr">
                <a:lnSpc>
                  <a:spcPts val="2639"/>
                </a:lnSpc>
              </a:pPr>
            </a:p>
          </p:txBody>
        </p:sp>
      </p:grpSp>
      <p:grpSp>
        <p:nvGrpSpPr>
          <p:cNvPr name="Group 11" id="11"/>
          <p:cNvGrpSpPr/>
          <p:nvPr/>
        </p:nvGrpSpPr>
        <p:grpSpPr>
          <a:xfrm rot="0">
            <a:off x="7498827" y="1028700"/>
            <a:ext cx="9760473" cy="1225101"/>
            <a:chOff x="0" y="0"/>
            <a:chExt cx="2570660" cy="322660"/>
          </a:xfrm>
        </p:grpSpPr>
        <p:sp>
          <p:nvSpPr>
            <p:cNvPr name="Freeform 12" id="12"/>
            <p:cNvSpPr/>
            <p:nvPr/>
          </p:nvSpPr>
          <p:spPr>
            <a:xfrm flipH="false" flipV="false" rot="0">
              <a:off x="0" y="0"/>
              <a:ext cx="2570660" cy="322660"/>
            </a:xfrm>
            <a:custGeom>
              <a:avLst/>
              <a:gdLst/>
              <a:ahLst/>
              <a:cxnLst/>
              <a:rect r="r" b="b" t="t" l="l"/>
              <a:pathLst>
                <a:path h="322660" w="2570660">
                  <a:moveTo>
                    <a:pt x="0" y="0"/>
                  </a:moveTo>
                  <a:lnTo>
                    <a:pt x="2570660" y="0"/>
                  </a:lnTo>
                  <a:lnTo>
                    <a:pt x="2570660" y="322660"/>
                  </a:lnTo>
                  <a:lnTo>
                    <a:pt x="0" y="322660"/>
                  </a:lnTo>
                  <a:close/>
                </a:path>
              </a:pathLst>
            </a:custGeom>
            <a:solidFill>
              <a:srgbClr val="F9B062"/>
            </a:solidFill>
          </p:spPr>
        </p:sp>
        <p:sp>
          <p:nvSpPr>
            <p:cNvPr name="TextBox 13" id="13"/>
            <p:cNvSpPr txBox="true"/>
            <p:nvPr/>
          </p:nvSpPr>
          <p:spPr>
            <a:xfrm>
              <a:off x="0" y="-19050"/>
              <a:ext cx="2570660" cy="341710"/>
            </a:xfrm>
            <a:prstGeom prst="rect">
              <a:avLst/>
            </a:prstGeom>
          </p:spPr>
          <p:txBody>
            <a:bodyPr anchor="ctr" rtlCol="false" tIns="50800" lIns="50800" bIns="50800" rIns="50800"/>
            <a:lstStyle/>
            <a:p>
              <a:pPr algn="ctr">
                <a:lnSpc>
                  <a:spcPts val="2639"/>
                </a:lnSpc>
              </a:pPr>
            </a:p>
          </p:txBody>
        </p:sp>
      </p:grpSp>
      <p:sp>
        <p:nvSpPr>
          <p:cNvPr name="Freeform 14" id="14"/>
          <p:cNvSpPr/>
          <p:nvPr/>
        </p:nvSpPr>
        <p:spPr>
          <a:xfrm flipH="false" flipV="false" rot="0">
            <a:off x="1728159" y="6604864"/>
            <a:ext cx="3543872" cy="4114800"/>
          </a:xfrm>
          <a:custGeom>
            <a:avLst/>
            <a:gdLst/>
            <a:ahLst/>
            <a:cxnLst/>
            <a:rect r="r" b="b" t="t" l="l"/>
            <a:pathLst>
              <a:path h="4114800" w="3543872">
                <a:moveTo>
                  <a:pt x="0" y="0"/>
                </a:moveTo>
                <a:lnTo>
                  <a:pt x="3543871" y="0"/>
                </a:lnTo>
                <a:lnTo>
                  <a:pt x="3543871" y="4114800"/>
                </a:lnTo>
                <a:lnTo>
                  <a:pt x="0" y="4114800"/>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15" id="15"/>
          <p:cNvSpPr txBox="true"/>
          <p:nvPr/>
        </p:nvSpPr>
        <p:spPr>
          <a:xfrm rot="0">
            <a:off x="1028700" y="1076325"/>
            <a:ext cx="4942789" cy="866775"/>
          </a:xfrm>
          <a:prstGeom prst="rect">
            <a:avLst/>
          </a:prstGeom>
        </p:spPr>
        <p:txBody>
          <a:bodyPr anchor="t" rtlCol="false" tIns="0" lIns="0" bIns="0" rIns="0">
            <a:spAutoFit/>
          </a:bodyPr>
          <a:lstStyle/>
          <a:p>
            <a:pPr algn="l" marL="0" indent="0" lvl="0">
              <a:lnSpc>
                <a:spcPts val="6600"/>
              </a:lnSpc>
              <a:spcBef>
                <a:spcPct val="0"/>
              </a:spcBef>
            </a:pPr>
            <a:r>
              <a:rPr lang="en-US" b="true" sz="6000">
                <a:solidFill>
                  <a:srgbClr val="004A69"/>
                </a:solidFill>
                <a:latin typeface="Trebuchet MS Bold"/>
                <a:ea typeface="Trebuchet MS Bold"/>
                <a:cs typeface="Trebuchet MS Bold"/>
                <a:sym typeface="Trebuchet MS Bold"/>
              </a:rPr>
              <a:t>Rights</a:t>
            </a:r>
          </a:p>
        </p:txBody>
      </p:sp>
      <p:sp>
        <p:nvSpPr>
          <p:cNvPr name="TextBox 16" id="16"/>
          <p:cNvSpPr txBox="true"/>
          <p:nvPr/>
        </p:nvSpPr>
        <p:spPr>
          <a:xfrm rot="0">
            <a:off x="1028700" y="3731719"/>
            <a:ext cx="4849694" cy="2277110"/>
          </a:xfrm>
          <a:prstGeom prst="rect">
            <a:avLst/>
          </a:prstGeom>
        </p:spPr>
        <p:txBody>
          <a:bodyPr anchor="t" rtlCol="false" tIns="0" lIns="0" bIns="0" rIns="0">
            <a:spAutoFit/>
          </a:bodyPr>
          <a:lstStyle/>
          <a:p>
            <a:pPr algn="l" marL="0" indent="0" lvl="0">
              <a:lnSpc>
                <a:spcPts val="3640"/>
              </a:lnSpc>
              <a:spcBef>
                <a:spcPct val="0"/>
              </a:spcBef>
            </a:pPr>
            <a:r>
              <a:rPr lang="en-US" sz="2600">
                <a:solidFill>
                  <a:srgbClr val="004A69"/>
                </a:solidFill>
                <a:latin typeface="Trebuchet MS"/>
                <a:ea typeface="Trebuchet MS"/>
                <a:cs typeface="Trebuchet MS"/>
                <a:sym typeface="Trebuchet MS"/>
              </a:rPr>
              <a:t>Through these policies, we want to understand young people’s views on the future of Human Rights in Scotland, both in law and in practice.</a:t>
            </a:r>
          </a:p>
        </p:txBody>
      </p:sp>
      <p:sp>
        <p:nvSpPr>
          <p:cNvPr name="TextBox 17" id="17"/>
          <p:cNvSpPr txBox="true"/>
          <p:nvPr/>
        </p:nvSpPr>
        <p:spPr>
          <a:xfrm rot="0">
            <a:off x="7865146" y="1288919"/>
            <a:ext cx="9027835" cy="815340"/>
          </a:xfrm>
          <a:prstGeom prst="rect">
            <a:avLst/>
          </a:prstGeom>
        </p:spPr>
        <p:txBody>
          <a:bodyPr anchor="t" rtlCol="false" tIns="0" lIns="0" bIns="0" rIns="0">
            <a:spAutoFit/>
          </a:bodyPr>
          <a:lstStyle/>
          <a:p>
            <a:pPr algn="l" marL="0" indent="0" lvl="0">
              <a:lnSpc>
                <a:spcPts val="6269"/>
              </a:lnSpc>
              <a:spcBef>
                <a:spcPct val="0"/>
              </a:spcBef>
            </a:pPr>
            <a:r>
              <a:rPr lang="en-US" b="true" sz="5699">
                <a:solidFill>
                  <a:srgbClr val="000000"/>
                </a:solidFill>
                <a:latin typeface="Trebuchet MS Bold"/>
                <a:ea typeface="Trebuchet MS Bold"/>
                <a:cs typeface="Trebuchet MS Bold"/>
                <a:sym typeface="Trebuchet MS Bold"/>
              </a:rPr>
              <a:t>Policy #6</a:t>
            </a:r>
          </a:p>
        </p:txBody>
      </p:sp>
      <p:sp>
        <p:nvSpPr>
          <p:cNvPr name="TextBox 18" id="18"/>
          <p:cNvSpPr txBox="true"/>
          <p:nvPr/>
        </p:nvSpPr>
        <p:spPr>
          <a:xfrm rot="0">
            <a:off x="7865146" y="3606576"/>
            <a:ext cx="9027835" cy="4213225"/>
          </a:xfrm>
          <a:prstGeom prst="rect">
            <a:avLst/>
          </a:prstGeom>
        </p:spPr>
        <p:txBody>
          <a:bodyPr anchor="t" rtlCol="false" tIns="0" lIns="0" bIns="0" rIns="0">
            <a:spAutoFit/>
          </a:bodyPr>
          <a:lstStyle/>
          <a:p>
            <a:pPr algn="l" marL="0" indent="0" lvl="0">
              <a:lnSpc>
                <a:spcPts val="5599"/>
              </a:lnSpc>
              <a:spcBef>
                <a:spcPct val="0"/>
              </a:spcBef>
            </a:pPr>
            <a:r>
              <a:rPr lang="en-US" sz="3999">
                <a:solidFill>
                  <a:srgbClr val="004A69"/>
                </a:solidFill>
                <a:latin typeface="Trebuchet MS"/>
                <a:ea typeface="Trebuchet MS"/>
                <a:cs typeface="Trebuchet MS"/>
                <a:sym typeface="Trebuchet MS"/>
              </a:rPr>
              <a:t>The Scottish Government should take strong and decisive action to address prejudice, discrimination and bullying experienced by children and young people in order to ensure that Scotland is a safe place to grow up.</a:t>
            </a:r>
          </a:p>
        </p:txBody>
      </p:sp>
    </p:spTree>
  </p:cSld>
  <p:clrMapOvr>
    <a:masterClrMapping/>
  </p:clrMapOvr>
</p:sld>
</file>

<file path=ppt/slides/slide40.xml><?xml version="1.0" encoding="utf-8"?>
<p:sld xmlns:p="http://schemas.openxmlformats.org/presentationml/2006/main" xmlns:a="http://schemas.openxmlformats.org/drawingml/2006/main" xmlns:r="http://schemas.openxmlformats.org/officeDocument/2006/relationships">
  <p:cSld>
    <p:bg>
      <p:bgPr>
        <a:solidFill>
          <a:srgbClr val="E6F4FA"/>
        </a:solidFill>
      </p:bgPr>
    </p:bg>
    <p:spTree>
      <p:nvGrpSpPr>
        <p:cNvPr id="1" name=""/>
        <p:cNvGrpSpPr/>
        <p:nvPr/>
      </p:nvGrpSpPr>
      <p:grpSpPr>
        <a:xfrm>
          <a:off x="0" y="0"/>
          <a:ext cx="0" cy="0"/>
          <a:chOff x="0" y="0"/>
          <a:chExt cx="0" cy="0"/>
        </a:xfrm>
      </p:grpSpPr>
      <p:grpSp>
        <p:nvGrpSpPr>
          <p:cNvPr name="Group 2" id="2"/>
          <p:cNvGrpSpPr/>
          <p:nvPr/>
        </p:nvGrpSpPr>
        <p:grpSpPr>
          <a:xfrm rot="0">
            <a:off x="0" y="0"/>
            <a:ext cx="6907094" cy="7037529"/>
            <a:chOff x="0" y="0"/>
            <a:chExt cx="1819152" cy="1853505"/>
          </a:xfrm>
        </p:grpSpPr>
        <p:sp>
          <p:nvSpPr>
            <p:cNvPr name="Freeform 3" id="3"/>
            <p:cNvSpPr/>
            <p:nvPr/>
          </p:nvSpPr>
          <p:spPr>
            <a:xfrm flipH="false" flipV="false" rot="0">
              <a:off x="0" y="0"/>
              <a:ext cx="1819152" cy="1853505"/>
            </a:xfrm>
            <a:custGeom>
              <a:avLst/>
              <a:gdLst/>
              <a:ahLst/>
              <a:cxnLst/>
              <a:rect r="r" b="b" t="t" l="l"/>
              <a:pathLst>
                <a:path h="1853505" w="1819152">
                  <a:moveTo>
                    <a:pt x="0" y="0"/>
                  </a:moveTo>
                  <a:lnTo>
                    <a:pt x="1819152" y="0"/>
                  </a:lnTo>
                  <a:lnTo>
                    <a:pt x="1819152" y="1853505"/>
                  </a:lnTo>
                  <a:lnTo>
                    <a:pt x="0" y="1853505"/>
                  </a:lnTo>
                  <a:close/>
                </a:path>
              </a:pathLst>
            </a:custGeom>
            <a:solidFill>
              <a:srgbClr val="99D4ED"/>
            </a:solidFill>
            <a:ln cap="sq">
              <a:noFill/>
              <a:prstDash val="solid"/>
              <a:miter/>
            </a:ln>
          </p:spPr>
        </p:sp>
        <p:sp>
          <p:nvSpPr>
            <p:cNvPr name="TextBox 4" id="4"/>
            <p:cNvSpPr txBox="true"/>
            <p:nvPr/>
          </p:nvSpPr>
          <p:spPr>
            <a:xfrm>
              <a:off x="0" y="-19050"/>
              <a:ext cx="1819152" cy="1872555"/>
            </a:xfrm>
            <a:prstGeom prst="rect">
              <a:avLst/>
            </a:prstGeom>
          </p:spPr>
          <p:txBody>
            <a:bodyPr anchor="ctr" rtlCol="false" tIns="50800" lIns="50800" bIns="50800" rIns="50800"/>
            <a:lstStyle/>
            <a:p>
              <a:pPr algn="ctr" marL="0" indent="0" lvl="0">
                <a:lnSpc>
                  <a:spcPts val="2639"/>
                </a:lnSpc>
                <a:spcBef>
                  <a:spcPct val="0"/>
                </a:spcBef>
              </a:pPr>
            </a:p>
          </p:txBody>
        </p:sp>
      </p:grpSp>
      <p:grpSp>
        <p:nvGrpSpPr>
          <p:cNvPr name="Group 5" id="5"/>
          <p:cNvGrpSpPr/>
          <p:nvPr/>
        </p:nvGrpSpPr>
        <p:grpSpPr>
          <a:xfrm rot="0">
            <a:off x="0" y="7037529"/>
            <a:ext cx="6907094" cy="3249471"/>
            <a:chOff x="0" y="0"/>
            <a:chExt cx="1819152" cy="855828"/>
          </a:xfrm>
        </p:grpSpPr>
        <p:sp>
          <p:nvSpPr>
            <p:cNvPr name="Freeform 6" id="6"/>
            <p:cNvSpPr/>
            <p:nvPr/>
          </p:nvSpPr>
          <p:spPr>
            <a:xfrm flipH="false" flipV="false" rot="0">
              <a:off x="0" y="0"/>
              <a:ext cx="1819152" cy="855828"/>
            </a:xfrm>
            <a:custGeom>
              <a:avLst/>
              <a:gdLst/>
              <a:ahLst/>
              <a:cxnLst/>
              <a:rect r="r" b="b" t="t" l="l"/>
              <a:pathLst>
                <a:path h="855828" w="1819152">
                  <a:moveTo>
                    <a:pt x="0" y="0"/>
                  </a:moveTo>
                  <a:lnTo>
                    <a:pt x="1819152" y="0"/>
                  </a:lnTo>
                  <a:lnTo>
                    <a:pt x="1819152" y="855828"/>
                  </a:lnTo>
                  <a:lnTo>
                    <a:pt x="0" y="855828"/>
                  </a:lnTo>
                  <a:close/>
                </a:path>
              </a:pathLst>
            </a:custGeom>
            <a:solidFill>
              <a:srgbClr val="F1B756"/>
            </a:solidFill>
            <a:ln cap="sq">
              <a:noFill/>
              <a:prstDash val="solid"/>
              <a:miter/>
            </a:ln>
          </p:spPr>
        </p:sp>
        <p:sp>
          <p:nvSpPr>
            <p:cNvPr name="TextBox 7" id="7"/>
            <p:cNvSpPr txBox="true"/>
            <p:nvPr/>
          </p:nvSpPr>
          <p:spPr>
            <a:xfrm>
              <a:off x="0" y="-19050"/>
              <a:ext cx="1819152" cy="874878"/>
            </a:xfrm>
            <a:prstGeom prst="rect">
              <a:avLst/>
            </a:prstGeom>
          </p:spPr>
          <p:txBody>
            <a:bodyPr anchor="ctr" rtlCol="false" tIns="50800" lIns="50800" bIns="50800" rIns="50800"/>
            <a:lstStyle/>
            <a:p>
              <a:pPr algn="ctr" marL="0" indent="0" lvl="0">
                <a:lnSpc>
                  <a:spcPts val="2639"/>
                </a:lnSpc>
                <a:spcBef>
                  <a:spcPct val="0"/>
                </a:spcBef>
              </a:pPr>
            </a:p>
          </p:txBody>
        </p:sp>
      </p:grpSp>
      <p:grpSp>
        <p:nvGrpSpPr>
          <p:cNvPr name="Group 8" id="8"/>
          <p:cNvGrpSpPr/>
          <p:nvPr/>
        </p:nvGrpSpPr>
        <p:grpSpPr>
          <a:xfrm rot="0">
            <a:off x="7498827" y="2253801"/>
            <a:ext cx="9760473" cy="7004499"/>
            <a:chOff x="0" y="0"/>
            <a:chExt cx="2570660" cy="1844806"/>
          </a:xfrm>
        </p:grpSpPr>
        <p:sp>
          <p:nvSpPr>
            <p:cNvPr name="Freeform 9" id="9"/>
            <p:cNvSpPr/>
            <p:nvPr/>
          </p:nvSpPr>
          <p:spPr>
            <a:xfrm flipH="false" flipV="false" rot="0">
              <a:off x="0" y="0"/>
              <a:ext cx="2570660" cy="1844806"/>
            </a:xfrm>
            <a:custGeom>
              <a:avLst/>
              <a:gdLst/>
              <a:ahLst/>
              <a:cxnLst/>
              <a:rect r="r" b="b" t="t" l="l"/>
              <a:pathLst>
                <a:path h="1844806" w="2570660">
                  <a:moveTo>
                    <a:pt x="0" y="0"/>
                  </a:moveTo>
                  <a:lnTo>
                    <a:pt x="2570660" y="0"/>
                  </a:lnTo>
                  <a:lnTo>
                    <a:pt x="2570660" y="1844806"/>
                  </a:lnTo>
                  <a:lnTo>
                    <a:pt x="0" y="1844806"/>
                  </a:lnTo>
                  <a:close/>
                </a:path>
              </a:pathLst>
            </a:custGeom>
            <a:solidFill>
              <a:srgbClr val="FEF4E9"/>
            </a:solidFill>
          </p:spPr>
        </p:sp>
        <p:sp>
          <p:nvSpPr>
            <p:cNvPr name="TextBox 10" id="10"/>
            <p:cNvSpPr txBox="true"/>
            <p:nvPr/>
          </p:nvSpPr>
          <p:spPr>
            <a:xfrm>
              <a:off x="0" y="-19050"/>
              <a:ext cx="2570660" cy="1863856"/>
            </a:xfrm>
            <a:prstGeom prst="rect">
              <a:avLst/>
            </a:prstGeom>
          </p:spPr>
          <p:txBody>
            <a:bodyPr anchor="ctr" rtlCol="false" tIns="50800" lIns="50800" bIns="50800" rIns="50800"/>
            <a:lstStyle/>
            <a:p>
              <a:pPr algn="ctr">
                <a:lnSpc>
                  <a:spcPts val="2639"/>
                </a:lnSpc>
              </a:pPr>
            </a:p>
          </p:txBody>
        </p:sp>
      </p:grpSp>
      <p:grpSp>
        <p:nvGrpSpPr>
          <p:cNvPr name="Group 11" id="11"/>
          <p:cNvGrpSpPr/>
          <p:nvPr/>
        </p:nvGrpSpPr>
        <p:grpSpPr>
          <a:xfrm rot="0">
            <a:off x="7498827" y="1028700"/>
            <a:ext cx="9760473" cy="1225101"/>
            <a:chOff x="0" y="0"/>
            <a:chExt cx="2570660" cy="322660"/>
          </a:xfrm>
        </p:grpSpPr>
        <p:sp>
          <p:nvSpPr>
            <p:cNvPr name="Freeform 12" id="12"/>
            <p:cNvSpPr/>
            <p:nvPr/>
          </p:nvSpPr>
          <p:spPr>
            <a:xfrm flipH="false" flipV="false" rot="0">
              <a:off x="0" y="0"/>
              <a:ext cx="2570660" cy="322660"/>
            </a:xfrm>
            <a:custGeom>
              <a:avLst/>
              <a:gdLst/>
              <a:ahLst/>
              <a:cxnLst/>
              <a:rect r="r" b="b" t="t" l="l"/>
              <a:pathLst>
                <a:path h="322660" w="2570660">
                  <a:moveTo>
                    <a:pt x="0" y="0"/>
                  </a:moveTo>
                  <a:lnTo>
                    <a:pt x="2570660" y="0"/>
                  </a:lnTo>
                  <a:lnTo>
                    <a:pt x="2570660" y="322660"/>
                  </a:lnTo>
                  <a:lnTo>
                    <a:pt x="0" y="322660"/>
                  </a:lnTo>
                  <a:close/>
                </a:path>
              </a:pathLst>
            </a:custGeom>
            <a:solidFill>
              <a:srgbClr val="F9B062"/>
            </a:solidFill>
          </p:spPr>
        </p:sp>
        <p:sp>
          <p:nvSpPr>
            <p:cNvPr name="TextBox 13" id="13"/>
            <p:cNvSpPr txBox="true"/>
            <p:nvPr/>
          </p:nvSpPr>
          <p:spPr>
            <a:xfrm>
              <a:off x="0" y="-19050"/>
              <a:ext cx="2570660" cy="341710"/>
            </a:xfrm>
            <a:prstGeom prst="rect">
              <a:avLst/>
            </a:prstGeom>
          </p:spPr>
          <p:txBody>
            <a:bodyPr anchor="ctr" rtlCol="false" tIns="50800" lIns="50800" bIns="50800" rIns="50800"/>
            <a:lstStyle/>
            <a:p>
              <a:pPr algn="ctr">
                <a:lnSpc>
                  <a:spcPts val="2639"/>
                </a:lnSpc>
              </a:pPr>
            </a:p>
          </p:txBody>
        </p:sp>
      </p:grpSp>
      <p:sp>
        <p:nvSpPr>
          <p:cNvPr name="Freeform 14" id="14"/>
          <p:cNvSpPr/>
          <p:nvPr/>
        </p:nvSpPr>
        <p:spPr>
          <a:xfrm flipH="false" flipV="false" rot="0">
            <a:off x="1728159" y="6604864"/>
            <a:ext cx="3543872" cy="4114800"/>
          </a:xfrm>
          <a:custGeom>
            <a:avLst/>
            <a:gdLst/>
            <a:ahLst/>
            <a:cxnLst/>
            <a:rect r="r" b="b" t="t" l="l"/>
            <a:pathLst>
              <a:path h="4114800" w="3543872">
                <a:moveTo>
                  <a:pt x="0" y="0"/>
                </a:moveTo>
                <a:lnTo>
                  <a:pt x="3543871" y="0"/>
                </a:lnTo>
                <a:lnTo>
                  <a:pt x="3543871" y="4114800"/>
                </a:lnTo>
                <a:lnTo>
                  <a:pt x="0" y="4114800"/>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15" id="15"/>
          <p:cNvSpPr txBox="true"/>
          <p:nvPr/>
        </p:nvSpPr>
        <p:spPr>
          <a:xfrm rot="0">
            <a:off x="1028700" y="1076325"/>
            <a:ext cx="4942789" cy="866775"/>
          </a:xfrm>
          <a:prstGeom prst="rect">
            <a:avLst/>
          </a:prstGeom>
        </p:spPr>
        <p:txBody>
          <a:bodyPr anchor="t" rtlCol="false" tIns="0" lIns="0" bIns="0" rIns="0">
            <a:spAutoFit/>
          </a:bodyPr>
          <a:lstStyle/>
          <a:p>
            <a:pPr algn="l" marL="0" indent="0" lvl="0">
              <a:lnSpc>
                <a:spcPts val="6600"/>
              </a:lnSpc>
              <a:spcBef>
                <a:spcPct val="0"/>
              </a:spcBef>
            </a:pPr>
            <a:r>
              <a:rPr lang="en-US" b="true" sz="6000">
                <a:solidFill>
                  <a:srgbClr val="004A69"/>
                </a:solidFill>
                <a:latin typeface="Trebuchet MS Bold"/>
                <a:ea typeface="Trebuchet MS Bold"/>
                <a:cs typeface="Trebuchet MS Bold"/>
                <a:sym typeface="Trebuchet MS Bold"/>
              </a:rPr>
              <a:t>Rights</a:t>
            </a:r>
          </a:p>
        </p:txBody>
      </p:sp>
      <p:sp>
        <p:nvSpPr>
          <p:cNvPr name="TextBox 16" id="16"/>
          <p:cNvSpPr txBox="true"/>
          <p:nvPr/>
        </p:nvSpPr>
        <p:spPr>
          <a:xfrm rot="0">
            <a:off x="1028700" y="3731719"/>
            <a:ext cx="4849694" cy="2277110"/>
          </a:xfrm>
          <a:prstGeom prst="rect">
            <a:avLst/>
          </a:prstGeom>
        </p:spPr>
        <p:txBody>
          <a:bodyPr anchor="t" rtlCol="false" tIns="0" lIns="0" bIns="0" rIns="0">
            <a:spAutoFit/>
          </a:bodyPr>
          <a:lstStyle/>
          <a:p>
            <a:pPr algn="l" marL="0" indent="0" lvl="0">
              <a:lnSpc>
                <a:spcPts val="3640"/>
              </a:lnSpc>
              <a:spcBef>
                <a:spcPct val="0"/>
              </a:spcBef>
            </a:pPr>
            <a:r>
              <a:rPr lang="en-US" sz="2600">
                <a:solidFill>
                  <a:srgbClr val="004A69"/>
                </a:solidFill>
                <a:latin typeface="Trebuchet MS"/>
                <a:ea typeface="Trebuchet MS"/>
                <a:cs typeface="Trebuchet MS"/>
                <a:sym typeface="Trebuchet MS"/>
              </a:rPr>
              <a:t>Through these policies, we want to understand young people’s views on the future of Human Rights in Scotland, both in law and in practice.</a:t>
            </a:r>
          </a:p>
        </p:txBody>
      </p:sp>
      <p:sp>
        <p:nvSpPr>
          <p:cNvPr name="TextBox 17" id="17"/>
          <p:cNvSpPr txBox="true"/>
          <p:nvPr/>
        </p:nvSpPr>
        <p:spPr>
          <a:xfrm rot="0">
            <a:off x="7865146" y="1288919"/>
            <a:ext cx="9027835" cy="815340"/>
          </a:xfrm>
          <a:prstGeom prst="rect">
            <a:avLst/>
          </a:prstGeom>
        </p:spPr>
        <p:txBody>
          <a:bodyPr anchor="t" rtlCol="false" tIns="0" lIns="0" bIns="0" rIns="0">
            <a:spAutoFit/>
          </a:bodyPr>
          <a:lstStyle/>
          <a:p>
            <a:pPr algn="l" marL="0" indent="0" lvl="0">
              <a:lnSpc>
                <a:spcPts val="6269"/>
              </a:lnSpc>
              <a:spcBef>
                <a:spcPct val="0"/>
              </a:spcBef>
            </a:pPr>
            <a:r>
              <a:rPr lang="en-US" b="true" sz="5699">
                <a:solidFill>
                  <a:srgbClr val="000000"/>
                </a:solidFill>
                <a:latin typeface="Trebuchet MS Bold"/>
                <a:ea typeface="Trebuchet MS Bold"/>
                <a:cs typeface="Trebuchet MS Bold"/>
                <a:sym typeface="Trebuchet MS Bold"/>
              </a:rPr>
              <a:t>Policy #7</a:t>
            </a:r>
          </a:p>
        </p:txBody>
      </p:sp>
      <p:sp>
        <p:nvSpPr>
          <p:cNvPr name="TextBox 18" id="18"/>
          <p:cNvSpPr txBox="true"/>
          <p:nvPr/>
        </p:nvSpPr>
        <p:spPr>
          <a:xfrm rot="0">
            <a:off x="7865146" y="3959001"/>
            <a:ext cx="9027835" cy="3508375"/>
          </a:xfrm>
          <a:prstGeom prst="rect">
            <a:avLst/>
          </a:prstGeom>
        </p:spPr>
        <p:txBody>
          <a:bodyPr anchor="t" rtlCol="false" tIns="0" lIns="0" bIns="0" rIns="0">
            <a:spAutoFit/>
          </a:bodyPr>
          <a:lstStyle/>
          <a:p>
            <a:pPr algn="l" marL="0" indent="0" lvl="0">
              <a:lnSpc>
                <a:spcPts val="5599"/>
              </a:lnSpc>
              <a:spcBef>
                <a:spcPct val="0"/>
              </a:spcBef>
            </a:pPr>
            <a:r>
              <a:rPr lang="en-US" sz="3999">
                <a:solidFill>
                  <a:srgbClr val="004A69"/>
                </a:solidFill>
                <a:latin typeface="Trebuchet MS"/>
                <a:ea typeface="Trebuchet MS"/>
                <a:cs typeface="Trebuchet MS"/>
                <a:sym typeface="Trebuchet MS"/>
              </a:rPr>
              <a:t>The UK Government must ensure that all refugee and asylum-seeking children and young people have a right to reunite with their families in the UK.</a:t>
            </a:r>
          </a:p>
        </p:txBody>
      </p:sp>
    </p:spTree>
  </p:cSld>
  <p:clrMapOvr>
    <a:masterClrMapping/>
  </p:clrMapOvr>
</p:sld>
</file>

<file path=ppt/slides/slide41.xml><?xml version="1.0" encoding="utf-8"?>
<p:sld xmlns:p="http://schemas.openxmlformats.org/presentationml/2006/main" xmlns:a="http://schemas.openxmlformats.org/drawingml/2006/main" xmlns:r="http://schemas.openxmlformats.org/officeDocument/2006/relationships">
  <p:cSld>
    <p:bg>
      <p:bgPr>
        <a:solidFill>
          <a:srgbClr val="99D4ED"/>
        </a:solidFill>
      </p:bgPr>
    </p:bg>
    <p:spTree>
      <p:nvGrpSpPr>
        <p:cNvPr id="1" name=""/>
        <p:cNvGrpSpPr/>
        <p:nvPr/>
      </p:nvGrpSpPr>
      <p:grpSpPr>
        <a:xfrm>
          <a:off x="0" y="0"/>
          <a:ext cx="0" cy="0"/>
          <a:chOff x="0" y="0"/>
          <a:chExt cx="0" cy="0"/>
        </a:xfrm>
      </p:grpSpPr>
      <p:grpSp>
        <p:nvGrpSpPr>
          <p:cNvPr name="Group 2" id="2"/>
          <p:cNvGrpSpPr/>
          <p:nvPr/>
        </p:nvGrpSpPr>
        <p:grpSpPr>
          <a:xfrm rot="0">
            <a:off x="0" y="0"/>
            <a:ext cx="9144000" cy="10287000"/>
            <a:chOff x="0" y="0"/>
            <a:chExt cx="2408296" cy="2709333"/>
          </a:xfrm>
        </p:grpSpPr>
        <p:sp>
          <p:nvSpPr>
            <p:cNvPr name="Freeform 3" id="3"/>
            <p:cNvSpPr/>
            <p:nvPr/>
          </p:nvSpPr>
          <p:spPr>
            <a:xfrm flipH="false" flipV="false" rot="0">
              <a:off x="0" y="0"/>
              <a:ext cx="2408296" cy="2709333"/>
            </a:xfrm>
            <a:custGeom>
              <a:avLst/>
              <a:gdLst/>
              <a:ahLst/>
              <a:cxnLst/>
              <a:rect r="r" b="b" t="t" l="l"/>
              <a:pathLst>
                <a:path h="2709333" w="2408296">
                  <a:moveTo>
                    <a:pt x="0" y="0"/>
                  </a:moveTo>
                  <a:lnTo>
                    <a:pt x="2408296" y="0"/>
                  </a:lnTo>
                  <a:lnTo>
                    <a:pt x="2408296" y="2709333"/>
                  </a:lnTo>
                  <a:lnTo>
                    <a:pt x="0" y="2709333"/>
                  </a:lnTo>
                  <a:close/>
                </a:path>
              </a:pathLst>
            </a:custGeom>
            <a:solidFill>
              <a:srgbClr val="E6F4FA"/>
            </a:solidFill>
          </p:spPr>
        </p:sp>
        <p:sp>
          <p:nvSpPr>
            <p:cNvPr name="TextBox 4" id="4"/>
            <p:cNvSpPr txBox="true"/>
            <p:nvPr/>
          </p:nvSpPr>
          <p:spPr>
            <a:xfrm>
              <a:off x="0" y="-19050"/>
              <a:ext cx="2408296" cy="2728383"/>
            </a:xfrm>
            <a:prstGeom prst="rect">
              <a:avLst/>
            </a:prstGeom>
          </p:spPr>
          <p:txBody>
            <a:bodyPr anchor="ctr" rtlCol="false" tIns="50800" lIns="50800" bIns="50800" rIns="50800"/>
            <a:lstStyle/>
            <a:p>
              <a:pPr algn="ctr">
                <a:lnSpc>
                  <a:spcPts val="2639"/>
                </a:lnSpc>
              </a:pPr>
            </a:p>
          </p:txBody>
        </p:sp>
      </p:grpSp>
      <p:grpSp>
        <p:nvGrpSpPr>
          <p:cNvPr name="Group 5" id="5"/>
          <p:cNvGrpSpPr/>
          <p:nvPr/>
        </p:nvGrpSpPr>
        <p:grpSpPr>
          <a:xfrm rot="0">
            <a:off x="6996497" y="2708426"/>
            <a:ext cx="10262803" cy="6562477"/>
            <a:chOff x="0" y="0"/>
            <a:chExt cx="2702961" cy="1728389"/>
          </a:xfrm>
        </p:grpSpPr>
        <p:sp>
          <p:nvSpPr>
            <p:cNvPr name="Freeform 6" id="6"/>
            <p:cNvSpPr/>
            <p:nvPr/>
          </p:nvSpPr>
          <p:spPr>
            <a:xfrm flipH="false" flipV="false" rot="0">
              <a:off x="0" y="0"/>
              <a:ext cx="2702961" cy="1728389"/>
            </a:xfrm>
            <a:custGeom>
              <a:avLst/>
              <a:gdLst/>
              <a:ahLst/>
              <a:cxnLst/>
              <a:rect r="r" b="b" t="t" l="l"/>
              <a:pathLst>
                <a:path h="1728389" w="2702961">
                  <a:moveTo>
                    <a:pt x="0" y="0"/>
                  </a:moveTo>
                  <a:lnTo>
                    <a:pt x="2702961" y="0"/>
                  </a:lnTo>
                  <a:lnTo>
                    <a:pt x="2702961" y="1728389"/>
                  </a:lnTo>
                  <a:lnTo>
                    <a:pt x="0" y="1728389"/>
                  </a:lnTo>
                  <a:close/>
                </a:path>
              </a:pathLst>
            </a:custGeom>
            <a:solidFill>
              <a:srgbClr val="FEF4E9"/>
            </a:solidFill>
            <a:ln cap="sq">
              <a:noFill/>
              <a:prstDash val="solid"/>
              <a:miter/>
            </a:ln>
          </p:spPr>
        </p:sp>
        <p:sp>
          <p:nvSpPr>
            <p:cNvPr name="TextBox 7" id="7"/>
            <p:cNvSpPr txBox="true"/>
            <p:nvPr/>
          </p:nvSpPr>
          <p:spPr>
            <a:xfrm>
              <a:off x="0" y="-19050"/>
              <a:ext cx="2702961" cy="1747439"/>
            </a:xfrm>
            <a:prstGeom prst="rect">
              <a:avLst/>
            </a:prstGeom>
          </p:spPr>
          <p:txBody>
            <a:bodyPr anchor="ctr" rtlCol="false" tIns="50800" lIns="50800" bIns="50800" rIns="50800"/>
            <a:lstStyle/>
            <a:p>
              <a:pPr algn="ctr" marL="0" indent="0" lvl="0">
                <a:lnSpc>
                  <a:spcPts val="2639"/>
                </a:lnSpc>
                <a:spcBef>
                  <a:spcPct val="0"/>
                </a:spcBef>
              </a:pPr>
            </a:p>
          </p:txBody>
        </p:sp>
      </p:grpSp>
      <p:grpSp>
        <p:nvGrpSpPr>
          <p:cNvPr name="Group 8" id="8"/>
          <p:cNvGrpSpPr/>
          <p:nvPr/>
        </p:nvGrpSpPr>
        <p:grpSpPr>
          <a:xfrm rot="0">
            <a:off x="6996497" y="1028700"/>
            <a:ext cx="10262803" cy="1667123"/>
            <a:chOff x="0" y="0"/>
            <a:chExt cx="2702961" cy="439078"/>
          </a:xfrm>
        </p:grpSpPr>
        <p:sp>
          <p:nvSpPr>
            <p:cNvPr name="Freeform 9" id="9"/>
            <p:cNvSpPr/>
            <p:nvPr/>
          </p:nvSpPr>
          <p:spPr>
            <a:xfrm flipH="false" flipV="false" rot="0">
              <a:off x="0" y="0"/>
              <a:ext cx="2702961" cy="439078"/>
            </a:xfrm>
            <a:custGeom>
              <a:avLst/>
              <a:gdLst/>
              <a:ahLst/>
              <a:cxnLst/>
              <a:rect r="r" b="b" t="t" l="l"/>
              <a:pathLst>
                <a:path h="439078" w="2702961">
                  <a:moveTo>
                    <a:pt x="0" y="0"/>
                  </a:moveTo>
                  <a:lnTo>
                    <a:pt x="2702961" y="0"/>
                  </a:lnTo>
                  <a:lnTo>
                    <a:pt x="2702961" y="439078"/>
                  </a:lnTo>
                  <a:lnTo>
                    <a:pt x="0" y="439078"/>
                  </a:lnTo>
                  <a:close/>
                </a:path>
              </a:pathLst>
            </a:custGeom>
            <a:solidFill>
              <a:srgbClr val="F9B062"/>
            </a:solidFill>
            <a:ln cap="sq">
              <a:noFill/>
              <a:prstDash val="solid"/>
              <a:miter/>
            </a:ln>
          </p:spPr>
        </p:sp>
        <p:sp>
          <p:nvSpPr>
            <p:cNvPr name="TextBox 10" id="10"/>
            <p:cNvSpPr txBox="true"/>
            <p:nvPr/>
          </p:nvSpPr>
          <p:spPr>
            <a:xfrm>
              <a:off x="0" y="-19050"/>
              <a:ext cx="2702961" cy="458128"/>
            </a:xfrm>
            <a:prstGeom prst="rect">
              <a:avLst/>
            </a:prstGeom>
          </p:spPr>
          <p:txBody>
            <a:bodyPr anchor="ctr" rtlCol="false" tIns="50800" lIns="50800" bIns="50800" rIns="50800"/>
            <a:lstStyle/>
            <a:p>
              <a:pPr algn="ctr" marL="0" indent="0" lvl="0">
                <a:lnSpc>
                  <a:spcPts val="2639"/>
                </a:lnSpc>
                <a:spcBef>
                  <a:spcPct val="0"/>
                </a:spcBef>
              </a:pPr>
            </a:p>
          </p:txBody>
        </p:sp>
      </p:grpSp>
      <p:sp>
        <p:nvSpPr>
          <p:cNvPr name="TextBox 11" id="11"/>
          <p:cNvSpPr txBox="true"/>
          <p:nvPr/>
        </p:nvSpPr>
        <p:spPr>
          <a:xfrm rot="0">
            <a:off x="7512652" y="3397595"/>
            <a:ext cx="9230494" cy="5126990"/>
          </a:xfrm>
          <a:prstGeom prst="rect">
            <a:avLst/>
          </a:prstGeom>
        </p:spPr>
        <p:txBody>
          <a:bodyPr anchor="t" rtlCol="false" tIns="0" lIns="0" bIns="0" rIns="0">
            <a:spAutoFit/>
          </a:bodyPr>
          <a:lstStyle/>
          <a:p>
            <a:pPr algn="l">
              <a:lnSpc>
                <a:spcPts val="4060"/>
              </a:lnSpc>
            </a:pPr>
            <a:r>
              <a:rPr lang="en-US" sz="2900">
                <a:solidFill>
                  <a:srgbClr val="004A69"/>
                </a:solidFill>
                <a:latin typeface="Trebuchet MS"/>
                <a:ea typeface="Trebuchet MS"/>
                <a:cs typeface="Trebuchet MS"/>
                <a:sym typeface="Trebuchet MS"/>
              </a:rPr>
              <a:t>The Scottish Youth Parliament would be grateful if you could take part in the full survey online to share your views across all five themes - education, services, sustainability, social justice and rights.</a:t>
            </a:r>
          </a:p>
          <a:p>
            <a:pPr algn="l">
              <a:lnSpc>
                <a:spcPts val="4060"/>
              </a:lnSpc>
            </a:pPr>
          </a:p>
          <a:p>
            <a:pPr algn="l">
              <a:lnSpc>
                <a:spcPts val="4060"/>
              </a:lnSpc>
            </a:pPr>
            <a:r>
              <a:rPr lang="en-US" sz="2900">
                <a:solidFill>
                  <a:srgbClr val="004A69"/>
                </a:solidFill>
                <a:latin typeface="Trebuchet MS"/>
                <a:ea typeface="Trebuchet MS"/>
                <a:cs typeface="Trebuchet MS"/>
                <a:sym typeface="Trebuchet MS"/>
              </a:rPr>
              <a:t>You will also have the opportunity to add any further detail you wish for each key theme.</a:t>
            </a:r>
          </a:p>
          <a:p>
            <a:pPr algn="l">
              <a:lnSpc>
                <a:spcPts val="4060"/>
              </a:lnSpc>
            </a:pPr>
          </a:p>
          <a:p>
            <a:pPr algn="l" marL="0" indent="0" lvl="0">
              <a:lnSpc>
                <a:spcPts val="4060"/>
              </a:lnSpc>
              <a:spcBef>
                <a:spcPct val="0"/>
              </a:spcBef>
            </a:pPr>
            <a:r>
              <a:rPr lang="en-US" sz="2900">
                <a:solidFill>
                  <a:srgbClr val="004A69"/>
                </a:solidFill>
                <a:latin typeface="Trebuchet MS"/>
                <a:ea typeface="Trebuchet MS"/>
                <a:cs typeface="Trebuchet MS"/>
                <a:sym typeface="Trebuchet MS"/>
              </a:rPr>
              <a:t>Scan the QR code on the right or enter the web address into your browser to complete the full survey.</a:t>
            </a:r>
          </a:p>
        </p:txBody>
      </p:sp>
      <p:grpSp>
        <p:nvGrpSpPr>
          <p:cNvPr name="Group 12" id="12"/>
          <p:cNvGrpSpPr/>
          <p:nvPr/>
        </p:nvGrpSpPr>
        <p:grpSpPr>
          <a:xfrm rot="0">
            <a:off x="1029084" y="1038349"/>
            <a:ext cx="4938712" cy="4938712"/>
            <a:chOff x="0" y="0"/>
            <a:chExt cx="6584950" cy="6584950"/>
          </a:xfrm>
        </p:grpSpPr>
        <p:sp>
          <p:nvSpPr>
            <p:cNvPr name="Freeform 13" id="13"/>
            <p:cNvSpPr/>
            <p:nvPr/>
          </p:nvSpPr>
          <p:spPr>
            <a:xfrm flipH="false" flipV="false" rot="0">
              <a:off x="0" y="0"/>
              <a:ext cx="6584950" cy="6584950"/>
            </a:xfrm>
            <a:custGeom>
              <a:avLst/>
              <a:gdLst/>
              <a:ahLst/>
              <a:cxnLst/>
              <a:rect r="r" b="b" t="t" l="l"/>
              <a:pathLst>
                <a:path h="6584950" w="6584950">
                  <a:moveTo>
                    <a:pt x="0" y="0"/>
                  </a:moveTo>
                  <a:lnTo>
                    <a:pt x="6584950" y="0"/>
                  </a:lnTo>
                  <a:lnTo>
                    <a:pt x="6584950" y="6584950"/>
                  </a:lnTo>
                  <a:lnTo>
                    <a:pt x="0" y="6584950"/>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sp>
        <p:nvSpPr>
          <p:cNvPr name="TextBox 14" id="14"/>
          <p:cNvSpPr txBox="true"/>
          <p:nvPr/>
        </p:nvSpPr>
        <p:spPr>
          <a:xfrm rot="0">
            <a:off x="7512652" y="1420245"/>
            <a:ext cx="9230494" cy="941182"/>
          </a:xfrm>
          <a:prstGeom prst="rect">
            <a:avLst/>
          </a:prstGeom>
        </p:spPr>
        <p:txBody>
          <a:bodyPr anchor="t" rtlCol="false" tIns="0" lIns="0" bIns="0" rIns="0">
            <a:spAutoFit/>
          </a:bodyPr>
          <a:lstStyle/>
          <a:p>
            <a:pPr algn="ctr" marL="0" indent="0" lvl="0">
              <a:lnSpc>
                <a:spcPts val="7269"/>
              </a:lnSpc>
              <a:spcBef>
                <a:spcPct val="0"/>
              </a:spcBef>
            </a:pPr>
            <a:r>
              <a:rPr lang="en-US" b="true" sz="6608">
                <a:solidFill>
                  <a:srgbClr val="000000"/>
                </a:solidFill>
                <a:latin typeface="Trebuchet MS Bold"/>
                <a:ea typeface="Trebuchet MS Bold"/>
                <a:cs typeface="Trebuchet MS Bold"/>
                <a:sym typeface="Trebuchet MS Bold"/>
              </a:rPr>
              <a:t>Full survey</a:t>
            </a:r>
          </a:p>
        </p:txBody>
      </p:sp>
      <p:sp>
        <p:nvSpPr>
          <p:cNvPr name="TextBox 15" id="15"/>
          <p:cNvSpPr txBox="true"/>
          <p:nvPr/>
        </p:nvSpPr>
        <p:spPr>
          <a:xfrm rot="0">
            <a:off x="1028700" y="8713650"/>
            <a:ext cx="4939097" cy="544650"/>
          </a:xfrm>
          <a:prstGeom prst="rect">
            <a:avLst/>
          </a:prstGeom>
        </p:spPr>
        <p:txBody>
          <a:bodyPr anchor="t" rtlCol="false" tIns="0" lIns="0" bIns="0" rIns="0">
            <a:spAutoFit/>
          </a:bodyPr>
          <a:lstStyle/>
          <a:p>
            <a:pPr algn="ctr" marL="0" indent="0" lvl="0">
              <a:lnSpc>
                <a:spcPts val="4174"/>
              </a:lnSpc>
              <a:spcBef>
                <a:spcPct val="0"/>
              </a:spcBef>
            </a:pPr>
            <a:r>
              <a:rPr lang="en-US" b="true" sz="3794">
                <a:solidFill>
                  <a:srgbClr val="000000"/>
                </a:solidFill>
                <a:latin typeface="Trebuchet MS Bold"/>
                <a:ea typeface="Trebuchet MS Bold"/>
                <a:cs typeface="Trebuchet MS Bold"/>
                <a:sym typeface="Trebuchet MS Bold"/>
              </a:rPr>
              <a:t>bit.ly/SYPManifesto26</a:t>
            </a:r>
          </a:p>
        </p:txBody>
      </p:sp>
    </p:spTree>
  </p:cSld>
  <p:clrMapOvr>
    <a:masterClrMapping/>
  </p:clrMapOvr>
</p:sld>
</file>

<file path=ppt/slides/slide42.xml><?xml version="1.0" encoding="utf-8"?>
<p:sld xmlns:p="http://schemas.openxmlformats.org/presentationml/2006/main" xmlns:a="http://schemas.openxmlformats.org/drawingml/2006/main" xmlns:r="http://schemas.openxmlformats.org/officeDocument/2006/relationships">
  <p:cSld>
    <p:bg>
      <p:bgPr>
        <a:solidFill>
          <a:srgbClr val="99D4ED"/>
        </a:solidFill>
      </p:bgPr>
    </p:bg>
    <p:spTree>
      <p:nvGrpSpPr>
        <p:cNvPr id="1" name=""/>
        <p:cNvGrpSpPr/>
        <p:nvPr/>
      </p:nvGrpSpPr>
      <p:grpSpPr>
        <a:xfrm>
          <a:off x="0" y="0"/>
          <a:ext cx="0" cy="0"/>
          <a:chOff x="0" y="0"/>
          <a:chExt cx="0" cy="0"/>
        </a:xfrm>
      </p:grpSpPr>
      <p:grpSp>
        <p:nvGrpSpPr>
          <p:cNvPr name="Group 2" id="2"/>
          <p:cNvGrpSpPr/>
          <p:nvPr/>
        </p:nvGrpSpPr>
        <p:grpSpPr>
          <a:xfrm rot="0">
            <a:off x="9144000" y="0"/>
            <a:ext cx="9144000" cy="10287000"/>
            <a:chOff x="0" y="0"/>
            <a:chExt cx="2408296" cy="2709333"/>
          </a:xfrm>
        </p:grpSpPr>
        <p:sp>
          <p:nvSpPr>
            <p:cNvPr name="Freeform 3" id="3"/>
            <p:cNvSpPr/>
            <p:nvPr/>
          </p:nvSpPr>
          <p:spPr>
            <a:xfrm flipH="false" flipV="false" rot="0">
              <a:off x="0" y="0"/>
              <a:ext cx="2408296" cy="2709333"/>
            </a:xfrm>
            <a:custGeom>
              <a:avLst/>
              <a:gdLst/>
              <a:ahLst/>
              <a:cxnLst/>
              <a:rect r="r" b="b" t="t" l="l"/>
              <a:pathLst>
                <a:path h="2709333" w="2408296">
                  <a:moveTo>
                    <a:pt x="0" y="0"/>
                  </a:moveTo>
                  <a:lnTo>
                    <a:pt x="2408296" y="0"/>
                  </a:lnTo>
                  <a:lnTo>
                    <a:pt x="2408296" y="2709333"/>
                  </a:lnTo>
                  <a:lnTo>
                    <a:pt x="0" y="2709333"/>
                  </a:lnTo>
                  <a:close/>
                </a:path>
              </a:pathLst>
            </a:custGeom>
            <a:solidFill>
              <a:srgbClr val="E6F4FA"/>
            </a:solidFill>
          </p:spPr>
        </p:sp>
        <p:sp>
          <p:nvSpPr>
            <p:cNvPr name="TextBox 4" id="4"/>
            <p:cNvSpPr txBox="true"/>
            <p:nvPr/>
          </p:nvSpPr>
          <p:spPr>
            <a:xfrm>
              <a:off x="0" y="-19050"/>
              <a:ext cx="2408296" cy="2728383"/>
            </a:xfrm>
            <a:prstGeom prst="rect">
              <a:avLst/>
            </a:prstGeom>
          </p:spPr>
          <p:txBody>
            <a:bodyPr anchor="ctr" rtlCol="false" tIns="50800" lIns="50800" bIns="50800" rIns="50800"/>
            <a:lstStyle/>
            <a:p>
              <a:pPr algn="ctr">
                <a:lnSpc>
                  <a:spcPts val="2639"/>
                </a:lnSpc>
              </a:pPr>
            </a:p>
          </p:txBody>
        </p:sp>
      </p:grpSp>
      <p:grpSp>
        <p:nvGrpSpPr>
          <p:cNvPr name="Group 5" id="5"/>
          <p:cNvGrpSpPr/>
          <p:nvPr/>
        </p:nvGrpSpPr>
        <p:grpSpPr>
          <a:xfrm rot="0">
            <a:off x="1028700" y="2673952"/>
            <a:ext cx="10262803" cy="6584348"/>
            <a:chOff x="0" y="0"/>
            <a:chExt cx="2702961" cy="1734149"/>
          </a:xfrm>
        </p:grpSpPr>
        <p:sp>
          <p:nvSpPr>
            <p:cNvPr name="Freeform 6" id="6"/>
            <p:cNvSpPr/>
            <p:nvPr/>
          </p:nvSpPr>
          <p:spPr>
            <a:xfrm flipH="false" flipV="false" rot="0">
              <a:off x="0" y="0"/>
              <a:ext cx="2702961" cy="1734149"/>
            </a:xfrm>
            <a:custGeom>
              <a:avLst/>
              <a:gdLst/>
              <a:ahLst/>
              <a:cxnLst/>
              <a:rect r="r" b="b" t="t" l="l"/>
              <a:pathLst>
                <a:path h="1734149" w="2702961">
                  <a:moveTo>
                    <a:pt x="0" y="0"/>
                  </a:moveTo>
                  <a:lnTo>
                    <a:pt x="2702961" y="0"/>
                  </a:lnTo>
                  <a:lnTo>
                    <a:pt x="2702961" y="1734149"/>
                  </a:lnTo>
                  <a:lnTo>
                    <a:pt x="0" y="1734149"/>
                  </a:lnTo>
                  <a:close/>
                </a:path>
              </a:pathLst>
            </a:custGeom>
            <a:solidFill>
              <a:srgbClr val="FEF4E9"/>
            </a:solidFill>
            <a:ln cap="sq">
              <a:noFill/>
              <a:prstDash val="solid"/>
              <a:miter/>
            </a:ln>
          </p:spPr>
        </p:sp>
        <p:sp>
          <p:nvSpPr>
            <p:cNvPr name="TextBox 7" id="7"/>
            <p:cNvSpPr txBox="true"/>
            <p:nvPr/>
          </p:nvSpPr>
          <p:spPr>
            <a:xfrm>
              <a:off x="0" y="-19050"/>
              <a:ext cx="2702961" cy="1753199"/>
            </a:xfrm>
            <a:prstGeom prst="rect">
              <a:avLst/>
            </a:prstGeom>
          </p:spPr>
          <p:txBody>
            <a:bodyPr anchor="ctr" rtlCol="false" tIns="50800" lIns="50800" bIns="50800" rIns="50800"/>
            <a:lstStyle/>
            <a:p>
              <a:pPr algn="ctr" marL="0" indent="0" lvl="0">
                <a:lnSpc>
                  <a:spcPts val="2639"/>
                </a:lnSpc>
                <a:spcBef>
                  <a:spcPct val="0"/>
                </a:spcBef>
              </a:pPr>
            </a:p>
          </p:txBody>
        </p:sp>
      </p:grpSp>
      <p:grpSp>
        <p:nvGrpSpPr>
          <p:cNvPr name="Group 8" id="8"/>
          <p:cNvGrpSpPr/>
          <p:nvPr/>
        </p:nvGrpSpPr>
        <p:grpSpPr>
          <a:xfrm rot="0">
            <a:off x="1028700" y="1028700"/>
            <a:ext cx="10262803" cy="1667123"/>
            <a:chOff x="0" y="0"/>
            <a:chExt cx="2702961" cy="439078"/>
          </a:xfrm>
        </p:grpSpPr>
        <p:sp>
          <p:nvSpPr>
            <p:cNvPr name="Freeform 9" id="9"/>
            <p:cNvSpPr/>
            <p:nvPr/>
          </p:nvSpPr>
          <p:spPr>
            <a:xfrm flipH="false" flipV="false" rot="0">
              <a:off x="0" y="0"/>
              <a:ext cx="2702961" cy="439078"/>
            </a:xfrm>
            <a:custGeom>
              <a:avLst/>
              <a:gdLst/>
              <a:ahLst/>
              <a:cxnLst/>
              <a:rect r="r" b="b" t="t" l="l"/>
              <a:pathLst>
                <a:path h="439078" w="2702961">
                  <a:moveTo>
                    <a:pt x="0" y="0"/>
                  </a:moveTo>
                  <a:lnTo>
                    <a:pt x="2702961" y="0"/>
                  </a:lnTo>
                  <a:lnTo>
                    <a:pt x="2702961" y="439078"/>
                  </a:lnTo>
                  <a:lnTo>
                    <a:pt x="0" y="439078"/>
                  </a:lnTo>
                  <a:close/>
                </a:path>
              </a:pathLst>
            </a:custGeom>
            <a:solidFill>
              <a:srgbClr val="F9B062"/>
            </a:solidFill>
            <a:ln cap="sq">
              <a:noFill/>
              <a:prstDash val="solid"/>
              <a:miter/>
            </a:ln>
          </p:spPr>
        </p:sp>
        <p:sp>
          <p:nvSpPr>
            <p:cNvPr name="TextBox 10" id="10"/>
            <p:cNvSpPr txBox="true"/>
            <p:nvPr/>
          </p:nvSpPr>
          <p:spPr>
            <a:xfrm>
              <a:off x="0" y="-19050"/>
              <a:ext cx="2702961" cy="458128"/>
            </a:xfrm>
            <a:prstGeom prst="rect">
              <a:avLst/>
            </a:prstGeom>
          </p:spPr>
          <p:txBody>
            <a:bodyPr anchor="ctr" rtlCol="false" tIns="50800" lIns="50800" bIns="50800" rIns="50800"/>
            <a:lstStyle/>
            <a:p>
              <a:pPr algn="ctr" marL="0" indent="0" lvl="0">
                <a:lnSpc>
                  <a:spcPts val="2639"/>
                </a:lnSpc>
                <a:spcBef>
                  <a:spcPct val="0"/>
                </a:spcBef>
              </a:pPr>
            </a:p>
          </p:txBody>
        </p:sp>
      </p:grpSp>
      <p:sp>
        <p:nvSpPr>
          <p:cNvPr name="Freeform 11" id="11"/>
          <p:cNvSpPr/>
          <p:nvPr/>
        </p:nvSpPr>
        <p:spPr>
          <a:xfrm flipH="false" flipV="false" rot="0">
            <a:off x="12665094" y="6623724"/>
            <a:ext cx="4249316" cy="2634576"/>
          </a:xfrm>
          <a:custGeom>
            <a:avLst/>
            <a:gdLst/>
            <a:ahLst/>
            <a:cxnLst/>
            <a:rect r="r" b="b" t="t" l="l"/>
            <a:pathLst>
              <a:path h="2634576" w="4249316">
                <a:moveTo>
                  <a:pt x="0" y="0"/>
                </a:moveTo>
                <a:lnTo>
                  <a:pt x="4249315" y="0"/>
                </a:lnTo>
                <a:lnTo>
                  <a:pt x="4249315" y="2634576"/>
                </a:lnTo>
                <a:lnTo>
                  <a:pt x="0" y="2634576"/>
                </a:lnTo>
                <a:lnTo>
                  <a:pt x="0" y="0"/>
                </a:lnTo>
                <a:close/>
              </a:path>
            </a:pathLst>
          </a:custGeom>
          <a:blipFill>
            <a:blip r:embed="rId2"/>
            <a:stretch>
              <a:fillRect l="0" t="0" r="0" b="0"/>
            </a:stretch>
          </a:blipFill>
        </p:spPr>
      </p:sp>
      <p:sp>
        <p:nvSpPr>
          <p:cNvPr name="TextBox 12" id="12"/>
          <p:cNvSpPr txBox="true"/>
          <p:nvPr/>
        </p:nvSpPr>
        <p:spPr>
          <a:xfrm rot="0">
            <a:off x="1513250" y="3148522"/>
            <a:ext cx="9293702" cy="5641340"/>
          </a:xfrm>
          <a:prstGeom prst="rect">
            <a:avLst/>
          </a:prstGeom>
        </p:spPr>
        <p:txBody>
          <a:bodyPr anchor="t" rtlCol="false" tIns="0" lIns="0" bIns="0" rIns="0">
            <a:spAutoFit/>
          </a:bodyPr>
          <a:lstStyle/>
          <a:p>
            <a:pPr algn="l">
              <a:lnSpc>
                <a:spcPts val="4060"/>
              </a:lnSpc>
            </a:pPr>
            <a:r>
              <a:rPr lang="en-US" sz="2900">
                <a:solidFill>
                  <a:srgbClr val="004A69"/>
                </a:solidFill>
                <a:latin typeface="Trebuchet MS"/>
                <a:ea typeface="Trebuchet MS"/>
                <a:cs typeface="Trebuchet MS"/>
                <a:sym typeface="Trebuchet MS"/>
              </a:rPr>
              <a:t>As a token of appreciation for your time, SYP has partnered with our friends at Young Scot, the national youth information and citizenship charity, to offer 150 Rewards points.</a:t>
            </a:r>
          </a:p>
          <a:p>
            <a:pPr algn="l">
              <a:lnSpc>
                <a:spcPts val="4060"/>
              </a:lnSpc>
            </a:pPr>
          </a:p>
          <a:p>
            <a:pPr algn="l">
              <a:lnSpc>
                <a:spcPts val="4060"/>
              </a:lnSpc>
            </a:pPr>
            <a:r>
              <a:rPr lang="en-US" sz="2900">
                <a:solidFill>
                  <a:srgbClr val="004A69"/>
                </a:solidFill>
                <a:latin typeface="Trebuchet MS"/>
                <a:ea typeface="Trebuchet MS"/>
                <a:cs typeface="Trebuchet MS"/>
                <a:sym typeface="Trebuchet MS"/>
              </a:rPr>
              <a:t>You can scan the QR code on the right to add them to your account or enter the code </a:t>
            </a:r>
            <a:r>
              <a:rPr lang="en-US" sz="2900" b="true">
                <a:solidFill>
                  <a:srgbClr val="004A69"/>
                </a:solidFill>
                <a:latin typeface="Trebuchet MS Bold"/>
                <a:ea typeface="Trebuchet MS Bold"/>
                <a:cs typeface="Trebuchet MS Bold"/>
                <a:sym typeface="Trebuchet MS Bold"/>
              </a:rPr>
              <a:t>XXJUJFIE </a:t>
            </a:r>
            <a:r>
              <a:rPr lang="en-US" sz="2900">
                <a:solidFill>
                  <a:srgbClr val="004A69"/>
                </a:solidFill>
                <a:latin typeface="Trebuchet MS"/>
                <a:ea typeface="Trebuchet MS"/>
                <a:cs typeface="Trebuchet MS"/>
                <a:sym typeface="Trebuchet MS"/>
              </a:rPr>
              <a:t>at </a:t>
            </a:r>
            <a:r>
              <a:rPr lang="en-US" sz="2900" b="true">
                <a:solidFill>
                  <a:srgbClr val="004A69"/>
                </a:solidFill>
                <a:latin typeface="Trebuchet MS Bold"/>
                <a:ea typeface="Trebuchet MS Bold"/>
                <a:cs typeface="Trebuchet MS Bold"/>
                <a:sym typeface="Trebuchet MS Bold"/>
              </a:rPr>
              <a:t>membership.young.scot</a:t>
            </a:r>
            <a:r>
              <a:rPr lang="en-US" sz="2900">
                <a:solidFill>
                  <a:srgbClr val="004A69"/>
                </a:solidFill>
                <a:latin typeface="Trebuchet MS"/>
                <a:ea typeface="Trebuchet MS"/>
                <a:cs typeface="Trebuchet MS"/>
                <a:sym typeface="Trebuchet MS"/>
              </a:rPr>
              <a:t>.</a:t>
            </a:r>
          </a:p>
          <a:p>
            <a:pPr algn="l">
              <a:lnSpc>
                <a:spcPts val="4060"/>
              </a:lnSpc>
            </a:pPr>
          </a:p>
          <a:p>
            <a:pPr algn="l" marL="0" indent="0" lvl="0">
              <a:lnSpc>
                <a:spcPts val="4060"/>
              </a:lnSpc>
              <a:spcBef>
                <a:spcPct val="0"/>
              </a:spcBef>
            </a:pPr>
            <a:r>
              <a:rPr lang="en-US" sz="2900">
                <a:solidFill>
                  <a:srgbClr val="004A69"/>
                </a:solidFill>
                <a:latin typeface="Trebuchet MS"/>
                <a:ea typeface="Trebuchet MS"/>
                <a:cs typeface="Trebuchet MS"/>
                <a:sym typeface="Trebuchet MS"/>
              </a:rPr>
              <a:t>SYP will also be offering a lucky dip prize for schools and youth groups that wish to take part.</a:t>
            </a:r>
          </a:p>
        </p:txBody>
      </p:sp>
      <p:sp>
        <p:nvSpPr>
          <p:cNvPr name="TextBox 13" id="13"/>
          <p:cNvSpPr txBox="true"/>
          <p:nvPr/>
        </p:nvSpPr>
        <p:spPr>
          <a:xfrm rot="0">
            <a:off x="1513250" y="1431810"/>
            <a:ext cx="8665309" cy="908528"/>
          </a:xfrm>
          <a:prstGeom prst="rect">
            <a:avLst/>
          </a:prstGeom>
        </p:spPr>
        <p:txBody>
          <a:bodyPr anchor="t" rtlCol="false" tIns="0" lIns="0" bIns="0" rIns="0">
            <a:spAutoFit/>
          </a:bodyPr>
          <a:lstStyle/>
          <a:p>
            <a:pPr algn="l" marL="0" indent="0" lvl="0">
              <a:lnSpc>
                <a:spcPts val="6916"/>
              </a:lnSpc>
              <a:spcBef>
                <a:spcPct val="0"/>
              </a:spcBef>
            </a:pPr>
            <a:r>
              <a:rPr lang="en-US" b="true" sz="6287">
                <a:solidFill>
                  <a:srgbClr val="000000"/>
                </a:solidFill>
                <a:latin typeface="Trebuchet MS Bold"/>
                <a:ea typeface="Trebuchet MS Bold"/>
                <a:cs typeface="Trebuchet MS Bold"/>
                <a:sym typeface="Trebuchet MS Bold"/>
              </a:rPr>
              <a:t>Rewards</a:t>
            </a:r>
          </a:p>
        </p:txBody>
      </p:sp>
      <p:grpSp>
        <p:nvGrpSpPr>
          <p:cNvPr name="Group 14" id="14"/>
          <p:cNvGrpSpPr/>
          <p:nvPr/>
        </p:nvGrpSpPr>
        <p:grpSpPr>
          <a:xfrm rot="0">
            <a:off x="12320395" y="1028700"/>
            <a:ext cx="4938712" cy="4938712"/>
            <a:chOff x="0" y="0"/>
            <a:chExt cx="6584950" cy="6584950"/>
          </a:xfrm>
        </p:grpSpPr>
        <p:sp>
          <p:nvSpPr>
            <p:cNvPr name="Freeform 15" id="15"/>
            <p:cNvSpPr/>
            <p:nvPr/>
          </p:nvSpPr>
          <p:spPr>
            <a:xfrm flipH="false" flipV="false" rot="0">
              <a:off x="0" y="0"/>
              <a:ext cx="6584950" cy="6584950"/>
            </a:xfrm>
            <a:custGeom>
              <a:avLst/>
              <a:gdLst/>
              <a:ahLst/>
              <a:cxnLst/>
              <a:rect r="r" b="b" t="t" l="l"/>
              <a:pathLst>
                <a:path h="6584950" w="6584950">
                  <a:moveTo>
                    <a:pt x="0" y="0"/>
                  </a:moveTo>
                  <a:lnTo>
                    <a:pt x="6584950" y="0"/>
                  </a:lnTo>
                  <a:lnTo>
                    <a:pt x="6584950" y="6584950"/>
                  </a:lnTo>
                  <a:lnTo>
                    <a:pt x="0" y="6584950"/>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grpSp>
    </p:spTree>
  </p:cSld>
  <p:clrMapOvr>
    <a:masterClrMapping/>
  </p:clrMapOvr>
</p:sld>
</file>

<file path=ppt/slides/slide43.xml><?xml version="1.0" encoding="utf-8"?>
<p:sld xmlns:p="http://schemas.openxmlformats.org/presentationml/2006/main" xmlns:a="http://schemas.openxmlformats.org/drawingml/2006/main" xmlns:r="http://schemas.openxmlformats.org/officeDocument/2006/relationships">
  <p:cSld>
    <p:bg>
      <p:bgPr>
        <a:solidFill>
          <a:srgbClr val="E6F4FA"/>
        </a:solidFill>
      </p:bgPr>
    </p:bg>
    <p:spTree>
      <p:nvGrpSpPr>
        <p:cNvPr id="1" name=""/>
        <p:cNvGrpSpPr/>
        <p:nvPr/>
      </p:nvGrpSpPr>
      <p:grpSpPr>
        <a:xfrm>
          <a:off x="0" y="0"/>
          <a:ext cx="0" cy="0"/>
          <a:chOff x="0" y="0"/>
          <a:chExt cx="0" cy="0"/>
        </a:xfrm>
      </p:grpSpPr>
      <p:grpSp>
        <p:nvGrpSpPr>
          <p:cNvPr name="Group 2" id="2"/>
          <p:cNvGrpSpPr/>
          <p:nvPr/>
        </p:nvGrpSpPr>
        <p:grpSpPr>
          <a:xfrm rot="0">
            <a:off x="-1269677" y="-7185018"/>
            <a:ext cx="20827355" cy="11740717"/>
            <a:chOff x="0" y="0"/>
            <a:chExt cx="660400" cy="372278"/>
          </a:xfrm>
        </p:grpSpPr>
        <p:sp>
          <p:nvSpPr>
            <p:cNvPr name="Freeform 3" id="3"/>
            <p:cNvSpPr/>
            <p:nvPr/>
          </p:nvSpPr>
          <p:spPr>
            <a:xfrm flipH="false" flipV="false" rot="0">
              <a:off x="0" y="0"/>
              <a:ext cx="660400" cy="372278"/>
            </a:xfrm>
            <a:custGeom>
              <a:avLst/>
              <a:gdLst/>
              <a:ahLst/>
              <a:cxnLst/>
              <a:rect r="r" b="b" t="t" l="l"/>
              <a:pathLst>
                <a:path h="372278" w="660400">
                  <a:moveTo>
                    <a:pt x="220252" y="353209"/>
                  </a:moveTo>
                  <a:cubicBezTo>
                    <a:pt x="254109" y="364723"/>
                    <a:pt x="292600" y="372278"/>
                    <a:pt x="330378" y="372278"/>
                  </a:cubicBezTo>
                  <a:cubicBezTo>
                    <a:pt x="368157" y="372278"/>
                    <a:pt x="404509" y="365801"/>
                    <a:pt x="438009" y="354287"/>
                  </a:cubicBezTo>
                  <a:cubicBezTo>
                    <a:pt x="438723" y="353928"/>
                    <a:pt x="439435" y="353928"/>
                    <a:pt x="440148" y="353569"/>
                  </a:cubicBezTo>
                  <a:cubicBezTo>
                    <a:pt x="565955" y="307513"/>
                    <a:pt x="658618" y="185899"/>
                    <a:pt x="660400" y="53561"/>
                  </a:cubicBezTo>
                  <a:lnTo>
                    <a:pt x="660400" y="0"/>
                  </a:lnTo>
                  <a:lnTo>
                    <a:pt x="0" y="0"/>
                  </a:lnTo>
                  <a:lnTo>
                    <a:pt x="0" y="53522"/>
                  </a:lnTo>
                  <a:cubicBezTo>
                    <a:pt x="1782" y="186618"/>
                    <a:pt x="93019" y="308233"/>
                    <a:pt x="220252" y="353209"/>
                  </a:cubicBezTo>
                  <a:close/>
                </a:path>
              </a:pathLst>
            </a:custGeom>
            <a:solidFill>
              <a:srgbClr val="99D4ED"/>
            </a:solidFill>
          </p:spPr>
        </p:sp>
        <p:sp>
          <p:nvSpPr>
            <p:cNvPr name="TextBox 4" id="4"/>
            <p:cNvSpPr txBox="true"/>
            <p:nvPr/>
          </p:nvSpPr>
          <p:spPr>
            <a:xfrm>
              <a:off x="0" y="-19050"/>
              <a:ext cx="660400" cy="264328"/>
            </a:xfrm>
            <a:prstGeom prst="rect">
              <a:avLst/>
            </a:prstGeom>
          </p:spPr>
          <p:txBody>
            <a:bodyPr anchor="ctr" rtlCol="false" tIns="50800" lIns="50800" bIns="50800" rIns="50800"/>
            <a:lstStyle/>
            <a:p>
              <a:pPr algn="ctr">
                <a:lnSpc>
                  <a:spcPts val="2639"/>
                </a:lnSpc>
              </a:pPr>
            </a:p>
          </p:txBody>
        </p:sp>
      </p:grpSp>
      <p:sp>
        <p:nvSpPr>
          <p:cNvPr name="Freeform 5" id="5"/>
          <p:cNvSpPr/>
          <p:nvPr/>
        </p:nvSpPr>
        <p:spPr>
          <a:xfrm flipH="false" flipV="false" rot="0">
            <a:off x="1252569" y="1991293"/>
            <a:ext cx="15782861" cy="3643210"/>
          </a:xfrm>
          <a:custGeom>
            <a:avLst/>
            <a:gdLst/>
            <a:ahLst/>
            <a:cxnLst/>
            <a:rect r="r" b="b" t="t" l="l"/>
            <a:pathLst>
              <a:path h="3643210" w="15782861">
                <a:moveTo>
                  <a:pt x="0" y="0"/>
                </a:moveTo>
                <a:lnTo>
                  <a:pt x="15782862" y="0"/>
                </a:lnTo>
                <a:lnTo>
                  <a:pt x="15782862" y="3643210"/>
                </a:lnTo>
                <a:lnTo>
                  <a:pt x="0" y="3643210"/>
                </a:lnTo>
                <a:lnTo>
                  <a:pt x="0" y="0"/>
                </a:lnTo>
                <a:close/>
              </a:path>
            </a:pathLst>
          </a:custGeom>
          <a:blipFill>
            <a:blip r:embed="rId2"/>
            <a:stretch>
              <a:fillRect l="0" t="0" r="0" b="0"/>
            </a:stretch>
          </a:blipFill>
        </p:spPr>
      </p:sp>
      <p:sp>
        <p:nvSpPr>
          <p:cNvPr name="TextBox 6" id="6"/>
          <p:cNvSpPr txBox="true"/>
          <p:nvPr/>
        </p:nvSpPr>
        <p:spPr>
          <a:xfrm rot="0">
            <a:off x="5713106" y="1104900"/>
            <a:ext cx="6861789" cy="1316990"/>
          </a:xfrm>
          <a:prstGeom prst="rect">
            <a:avLst/>
          </a:prstGeom>
        </p:spPr>
        <p:txBody>
          <a:bodyPr anchor="t" rtlCol="false" tIns="0" lIns="0" bIns="0" rIns="0">
            <a:spAutoFit/>
          </a:bodyPr>
          <a:lstStyle/>
          <a:p>
            <a:pPr algn="ctr" marL="0" indent="0" lvl="0">
              <a:lnSpc>
                <a:spcPts val="10120"/>
              </a:lnSpc>
              <a:spcBef>
                <a:spcPct val="0"/>
              </a:spcBef>
            </a:pPr>
            <a:r>
              <a:rPr lang="en-US" b="true" sz="9200">
                <a:solidFill>
                  <a:srgbClr val="004A69"/>
                </a:solidFill>
                <a:latin typeface="Trebuchet MS Bold"/>
                <a:ea typeface="Trebuchet MS Bold"/>
                <a:cs typeface="Trebuchet MS Bold"/>
                <a:sym typeface="Trebuchet MS Bold"/>
              </a:rPr>
              <a:t>Thank you</a:t>
            </a:r>
          </a:p>
        </p:txBody>
      </p:sp>
      <p:sp>
        <p:nvSpPr>
          <p:cNvPr name="TextBox 7" id="7"/>
          <p:cNvSpPr txBox="true"/>
          <p:nvPr/>
        </p:nvSpPr>
        <p:spPr>
          <a:xfrm rot="0">
            <a:off x="1028700" y="6188710"/>
            <a:ext cx="16230600" cy="3069590"/>
          </a:xfrm>
          <a:prstGeom prst="rect">
            <a:avLst/>
          </a:prstGeom>
        </p:spPr>
        <p:txBody>
          <a:bodyPr anchor="t" rtlCol="false" tIns="0" lIns="0" bIns="0" rIns="0">
            <a:spAutoFit/>
          </a:bodyPr>
          <a:lstStyle/>
          <a:p>
            <a:pPr algn="ctr">
              <a:lnSpc>
                <a:spcPts val="4060"/>
              </a:lnSpc>
            </a:pPr>
            <a:r>
              <a:rPr lang="en-US" sz="2900">
                <a:solidFill>
                  <a:srgbClr val="004A69"/>
                </a:solidFill>
                <a:latin typeface="Trebuchet MS"/>
                <a:ea typeface="Trebuchet MS"/>
                <a:cs typeface="Trebuchet MS"/>
                <a:sym typeface="Trebuchet MS"/>
              </a:rPr>
              <a:t>The information you have shared today will be used to help decide which policies are included in SYP’s new manifesto.</a:t>
            </a:r>
          </a:p>
          <a:p>
            <a:pPr algn="ctr">
              <a:lnSpc>
                <a:spcPts val="4060"/>
              </a:lnSpc>
            </a:pPr>
          </a:p>
          <a:p>
            <a:pPr algn="ctr">
              <a:lnSpc>
                <a:spcPts val="4060"/>
              </a:lnSpc>
            </a:pPr>
            <a:r>
              <a:rPr lang="en-US" sz="2900">
                <a:solidFill>
                  <a:srgbClr val="004A69"/>
                </a:solidFill>
                <a:latin typeface="Trebuchet MS"/>
                <a:ea typeface="Trebuchet MS"/>
                <a:cs typeface="Trebuchet MS"/>
                <a:sym typeface="Trebuchet MS"/>
              </a:rPr>
              <a:t>SYP looks forward to publishing our new manifesto later this year.</a:t>
            </a:r>
          </a:p>
          <a:p>
            <a:pPr algn="ctr">
              <a:lnSpc>
                <a:spcPts val="4060"/>
              </a:lnSpc>
            </a:pPr>
          </a:p>
          <a:p>
            <a:pPr algn="ctr" marL="0" indent="0" lvl="0">
              <a:lnSpc>
                <a:spcPts val="4060"/>
              </a:lnSpc>
              <a:spcBef>
                <a:spcPct val="0"/>
              </a:spcBef>
            </a:pPr>
            <a:r>
              <a:rPr lang="en-US" sz="2900">
                <a:solidFill>
                  <a:srgbClr val="004A69"/>
                </a:solidFill>
                <a:latin typeface="Trebuchet MS"/>
                <a:ea typeface="Trebuchet MS"/>
                <a:cs typeface="Trebuchet MS"/>
                <a:sym typeface="Trebuchet MS"/>
              </a:rPr>
              <a:t>You can stay up to date with our work at syp.org.uk or on social media @OfficialSYP.</a:t>
            </a:r>
          </a:p>
        </p:txBody>
      </p:sp>
      <p:sp>
        <p:nvSpPr>
          <p:cNvPr name="TextBox 8" id="8"/>
          <p:cNvSpPr txBox="true"/>
          <p:nvPr/>
        </p:nvSpPr>
        <p:spPr>
          <a:xfrm rot="0">
            <a:off x="5759261" y="2800709"/>
            <a:ext cx="6769477" cy="1012190"/>
          </a:xfrm>
          <a:prstGeom prst="rect">
            <a:avLst/>
          </a:prstGeom>
        </p:spPr>
        <p:txBody>
          <a:bodyPr anchor="t" rtlCol="false" tIns="0" lIns="0" bIns="0" rIns="0">
            <a:spAutoFit/>
          </a:bodyPr>
          <a:lstStyle/>
          <a:p>
            <a:pPr algn="ctr" marL="0" indent="0" lvl="0">
              <a:lnSpc>
                <a:spcPts val="4060"/>
              </a:lnSpc>
              <a:spcBef>
                <a:spcPct val="0"/>
              </a:spcBef>
            </a:pPr>
            <a:r>
              <a:rPr lang="en-US" sz="2900">
                <a:solidFill>
                  <a:srgbClr val="004A69"/>
                </a:solidFill>
                <a:latin typeface="Trebuchet MS"/>
                <a:ea typeface="Trebuchet MS"/>
                <a:cs typeface="Trebuchet MS"/>
                <a:sym typeface="Trebuchet MS"/>
              </a:rPr>
              <a:t>Thank you for sharing your views with the Scottish Youth Parliament today.</a:t>
            </a:r>
          </a:p>
        </p:txBody>
      </p:sp>
    </p:spTree>
  </p:cSld>
  <p:clrMapOvr>
    <a:masterClrMapping/>
  </p:clrMapOvr>
</p:sld>
</file>

<file path=ppt/slides/slide44.xml><?xml version="1.0" encoding="utf-8"?>
<p:sld xmlns:p="http://schemas.openxmlformats.org/presentationml/2006/main" xmlns:a="http://schemas.openxmlformats.org/drawingml/2006/main" xmlns:r="http://schemas.openxmlformats.org/officeDocument/2006/relationships">
  <p:cSld>
    <p:bg>
      <p:bgPr>
        <a:solidFill>
          <a:srgbClr val="0093D1"/>
        </a:solidFill>
      </p:bgPr>
    </p:bg>
    <p:spTree>
      <p:nvGrpSpPr>
        <p:cNvPr id="1" name=""/>
        <p:cNvGrpSpPr/>
        <p:nvPr/>
      </p:nvGrpSpPr>
      <p:grpSpPr>
        <a:xfrm>
          <a:off x="0" y="0"/>
          <a:ext cx="0" cy="0"/>
          <a:chOff x="0" y="0"/>
          <a:chExt cx="0" cy="0"/>
        </a:xfrm>
      </p:grpSpPr>
      <p:sp>
        <p:nvSpPr>
          <p:cNvPr name="Freeform 2" id="2"/>
          <p:cNvSpPr/>
          <p:nvPr/>
        </p:nvSpPr>
        <p:spPr>
          <a:xfrm flipH="false" flipV="false" rot="0">
            <a:off x="5491959" y="1028700"/>
            <a:ext cx="7304083" cy="8229600"/>
          </a:xfrm>
          <a:custGeom>
            <a:avLst/>
            <a:gdLst/>
            <a:ahLst/>
            <a:cxnLst/>
            <a:rect r="r" b="b" t="t" l="l"/>
            <a:pathLst>
              <a:path h="8229600" w="7304083">
                <a:moveTo>
                  <a:pt x="0" y="0"/>
                </a:moveTo>
                <a:lnTo>
                  <a:pt x="7304082" y="0"/>
                </a:lnTo>
                <a:lnTo>
                  <a:pt x="7304082" y="8229600"/>
                </a:lnTo>
                <a:lnTo>
                  <a:pt x="0" y="8229600"/>
                </a:lnTo>
                <a:lnTo>
                  <a:pt x="0" y="0"/>
                </a:lnTo>
                <a:close/>
              </a:path>
            </a:pathLst>
          </a:custGeom>
          <a:blipFill>
            <a:blip r:embed="rId2"/>
            <a:stretch>
              <a:fillRect l="0" t="0" r="0" b="0"/>
            </a:stretch>
          </a:blipFill>
        </p:spPr>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D40C75EB19B4EC428523F7B41F92D843" ma:contentTypeVersion="18" ma:contentTypeDescription="Create a new document." ma:contentTypeScope="" ma:versionID="48d2b6c458241d64ec13c88bab717b17">
  <xsd:schema xmlns:xsd="http://www.w3.org/2001/XMLSchema" xmlns:xs="http://www.w3.org/2001/XMLSchema" xmlns:p="http://schemas.microsoft.com/office/2006/metadata/properties" xmlns:ns2="c811ea19-4385-41ee-950c-716b9e65ea2c" xmlns:ns3="960336d3-da31-42b4-b1fb-f84d774de3af" targetNamespace="http://schemas.microsoft.com/office/2006/metadata/properties" ma:root="true" ma:fieldsID="0cfbd5ca05f1ef1068052991f09dc133" ns2:_="" ns3:_="">
    <xsd:import namespace="c811ea19-4385-41ee-950c-716b9e65ea2c"/>
    <xsd:import namespace="960336d3-da31-42b4-b1fb-f84d774de3af"/>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2:MediaLengthInSeconds" minOccurs="0"/>
                <xsd:element ref="ns2:MediaServiceObjectDetectorVersions" minOccurs="0"/>
                <xsd:element ref="ns2:Delete" minOccurs="0"/>
                <xsd:element ref="ns2:MediaServiceLocation"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811ea19-4385-41ee-950c-716b9e65ea2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c76345e6-38e2-47aa-adc1-50c2337566d5" ma:termSetId="09814cd3-568e-fe90-9814-8d621ff8fb84" ma:anchorId="fba54fb3-c3e1-fe81-a776-ca4b69148c4d" ma:open="true" ma:isKeyword="false">
      <xsd:complexType>
        <xsd:sequence>
          <xsd:element ref="pc:Terms" minOccurs="0" maxOccurs="1"/>
        </xsd:sequence>
      </xsd:complex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DateTaken" ma:index="20" nillable="true" ma:displayName="MediaServiceDateTaken" ma:hidden="true" ma:indexed="true" ma:internalName="MediaServiceDateTaken"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element name="MediaServiceObjectDetectorVersions" ma:index="22" nillable="true" ma:displayName="MediaServiceObjectDetectorVersions" ma:hidden="true" ma:indexed="true" ma:internalName="MediaServiceObjectDetectorVersions" ma:readOnly="true">
      <xsd:simpleType>
        <xsd:restriction base="dms:Text"/>
      </xsd:simpleType>
    </xsd:element>
    <xsd:element name="Delete" ma:index="23" nillable="true" ma:displayName="Delete" ma:format="Dropdown" ma:internalName="Delete">
      <xsd:simpleType>
        <xsd:restriction base="dms:Text">
          <xsd:maxLength value="255"/>
        </xsd:restriction>
      </xsd:simpleType>
    </xsd:element>
    <xsd:element name="MediaServiceLocation" ma:index="24" nillable="true" ma:displayName="Location" ma:indexed="true" ma:internalName="MediaServiceLocation"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960336d3-da31-42b4-b1fb-f84d774de3af"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16" nillable="true" ma:displayName="Taxonomy Catch All Column" ma:hidden="true" ma:list="{af0bae43-4e95-4b8e-af44-3adabb3efef7}" ma:internalName="TaxCatchAll" ma:showField="CatchAllData" ma:web="960336d3-da31-42b4-b1fb-f84d774de3a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Delete xmlns="c811ea19-4385-41ee-950c-716b9e65ea2c" xsi:nil="true"/>
    <TaxCatchAll xmlns="960336d3-da31-42b4-b1fb-f84d774de3af" xsi:nil="true"/>
    <lcf76f155ced4ddcb4097134ff3c332f xmlns="c811ea19-4385-41ee-950c-716b9e65ea2c">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27716A11-AB3C-428A-8221-AF574A5D3480}"/>
</file>

<file path=customXml/itemProps2.xml><?xml version="1.0" encoding="utf-8"?>
<ds:datastoreItem xmlns:ds="http://schemas.openxmlformats.org/officeDocument/2006/customXml" ds:itemID="{BF926F58-AB55-4002-8691-504A6EFFEA32}"/>
</file>

<file path=customXml/itemProps3.xml><?xml version="1.0" encoding="utf-8"?>
<ds:datastoreItem xmlns:ds="http://schemas.openxmlformats.org/officeDocument/2006/customXml" ds:itemID="{CE9A7344-FF40-4CF3-89DE-3051BE71C9B4}"/>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SYP 2026 Manifesto - Focus group PowerPoint</dc:title>
  <cp:revision>1</cp:revision>
  <dcterms:created xsi:type="dcterms:W3CDTF">2006-08-16T00:00:00Z</dcterms:created>
  <dcterms:modified xsi:type="dcterms:W3CDTF">2011-08-01T06:04:30Z</dcterms:modified>
  <dc:identifier>DAGZfPgdKlE</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0x010100D40C75EB19B4EC428523F7B41F92D843</vt:lpwstr>
  </property>
</Properties>
</file>